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14" d="100"/>
          <a:sy n="114" d="100"/>
        </p:scale>
        <p:origin x="562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38948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2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921544"/>
            <a:ext cx="8001000" cy="10287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700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Introduction to Governance, Risk, and Compliance</a:t>
            </a:r>
            <a:endParaRPr lang="en-US" sz="2700" dirty="0"/>
          </a:p>
        </p:txBody>
      </p:sp>
      <p:sp>
        <p:nvSpPr>
          <p:cNvPr id="4" name="Text 1"/>
          <p:cNvSpPr/>
          <p:nvPr/>
        </p:nvSpPr>
        <p:spPr>
          <a:xfrm>
            <a:off x="571500" y="2093119"/>
            <a:ext cx="80010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80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GRC101</a:t>
            </a:r>
            <a:endParaRPr lang="en-US" sz="1800" dirty="0"/>
          </a:p>
        </p:txBody>
      </p:sp>
      <p:sp>
        <p:nvSpPr>
          <p:cNvPr id="5" name="Text 2"/>
          <p:cNvSpPr/>
          <p:nvPr/>
        </p:nvSpPr>
        <p:spPr>
          <a:xfrm>
            <a:off x="571500" y="2721769"/>
            <a:ext cx="8001000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35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International Cybersecurity and Digital Forensics Academy (ICDFA)</a:t>
            </a:r>
            <a:endParaRPr lang="en-US" sz="1350" dirty="0"/>
          </a:p>
        </p:txBody>
      </p:sp>
      <p:sp>
        <p:nvSpPr>
          <p:cNvPr id="6" name="Text 3"/>
          <p:cNvSpPr/>
          <p:nvPr/>
        </p:nvSpPr>
        <p:spPr>
          <a:xfrm>
            <a:off x="571500" y="3050381"/>
            <a:ext cx="8001000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35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Governance, Compliance, and Risk (GCR) Track</a:t>
            </a:r>
            <a:endParaRPr lang="en-US" sz="1350" dirty="0"/>
          </a:p>
        </p:txBody>
      </p:sp>
      <p:sp>
        <p:nvSpPr>
          <p:cNvPr id="7" name="Text 4"/>
          <p:cNvSpPr/>
          <p:nvPr/>
        </p:nvSpPr>
        <p:spPr>
          <a:xfrm>
            <a:off x="571500" y="3764756"/>
            <a:ext cx="8001000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046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Week 1: Overview of GRC Frameworks and Principles</a:t>
            </a:r>
            <a:endParaRPr lang="en-US" sz="1046" dirty="0"/>
          </a:p>
        </p:txBody>
      </p:sp>
      <p:sp>
        <p:nvSpPr>
          <p:cNvPr id="8" name="Text 5"/>
          <p:cNvSpPr/>
          <p:nvPr/>
        </p:nvSpPr>
        <p:spPr>
          <a:xfrm>
            <a:off x="571500" y="4021931"/>
            <a:ext cx="8001000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046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Understanding GRC fundamentals and concepts</a:t>
            </a:r>
            <a:endParaRPr lang="en-US" sz="1046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9144000" cy="671513"/>
          </a:xfrm>
          <a:prstGeom prst="rect">
            <a:avLst/>
          </a:prstGeom>
          <a:solidFill>
            <a:srgbClr val="0D4A6B"/>
          </a:solidFill>
          <a:ln/>
        </p:spPr>
      </p:sp>
      <p:sp>
        <p:nvSpPr>
          <p:cNvPr id="4" name="Text 1"/>
          <p:cNvSpPr/>
          <p:nvPr/>
        </p:nvSpPr>
        <p:spPr>
          <a:xfrm>
            <a:off x="0" y="0"/>
            <a:ext cx="9144000" cy="671513"/>
          </a:xfrm>
          <a:prstGeom prst="rect">
            <a:avLst/>
          </a:prstGeom>
          <a:noFill/>
          <a:ln/>
        </p:spPr>
        <p:txBody>
          <a:bodyPr wrap="square" lIns="340233" tIns="170053" rIns="340233" bIns="170053" rtlCol="0" anchor="ctr">
            <a:spAutoFit/>
          </a:bodyPr>
          <a:lstStyle/>
          <a:p>
            <a:pPr marL="0" indent="0">
              <a:buNone/>
            </a:pPr>
            <a:r>
              <a:rPr lang="en-US" sz="2025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Summary and Next Steps</a:t>
            </a:r>
            <a:endParaRPr lang="en-US" sz="2025" dirty="0"/>
          </a:p>
        </p:txBody>
      </p:sp>
      <p:sp>
        <p:nvSpPr>
          <p:cNvPr id="5" name="Shape 2"/>
          <p:cNvSpPr/>
          <p:nvPr/>
        </p:nvSpPr>
        <p:spPr>
          <a:xfrm>
            <a:off x="214313" y="885825"/>
            <a:ext cx="257175" cy="257175"/>
          </a:xfrm>
          <a:prstGeom prst="ellipse">
            <a:avLst/>
          </a:prstGeom>
          <a:solidFill>
            <a:srgbClr val="0D9488"/>
          </a:solidFill>
          <a:ln/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175" y="928688"/>
            <a:ext cx="171450" cy="17145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78644" y="885825"/>
            <a:ext cx="1287270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1E3A8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Key Takeaways </a:t>
            </a:r>
            <a:endParaRPr lang="en-US" sz="13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4313" y="1303734"/>
            <a:ext cx="112514" cy="128588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412552" y="1250156"/>
            <a:ext cx="4052292" cy="578644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GRC is an integrated approach combining governance, risk management, and compliance to enhance organizational security and efficiency </a:t>
            </a:r>
            <a:endParaRPr lang="en-US" sz="942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4313" y="1968103"/>
            <a:ext cx="112514" cy="12858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412552" y="1914525"/>
            <a:ext cx="4052292" cy="38576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Effective GRC implementation requires breaking down silos and creating cross-functional collaboration </a:t>
            </a:r>
            <a:endParaRPr lang="en-US" sz="942" dirty="0"/>
          </a:p>
        </p:txBody>
      </p:sp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4313" y="2439591"/>
            <a:ext cx="112514" cy="128588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412552" y="2386013"/>
            <a:ext cx="4052292" cy="38576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Multiple frameworks (NIST CSF, COSO, ISO 27001, COBIT) provide structured approaches to GRC implementation </a:t>
            </a:r>
            <a:endParaRPr lang="en-US" sz="942" dirty="0"/>
          </a:p>
        </p:txBody>
      </p:sp>
      <p:sp>
        <p:nvSpPr>
          <p:cNvPr id="14" name="Shape 7"/>
          <p:cNvSpPr/>
          <p:nvPr/>
        </p:nvSpPr>
        <p:spPr>
          <a:xfrm>
            <a:off x="214313" y="2950369"/>
            <a:ext cx="257175" cy="257175"/>
          </a:xfrm>
          <a:prstGeom prst="ellipse">
            <a:avLst/>
          </a:prstGeom>
          <a:solidFill>
            <a:srgbClr val="0D9488"/>
          </a:solidFill>
          <a:ln/>
        </p:spPr>
      </p:sp>
      <p:pic>
        <p:nvPicPr>
          <p:cNvPr id="15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6459" y="2993231"/>
            <a:ext cx="192881" cy="171450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578644" y="2950369"/>
            <a:ext cx="919339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1E3A8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Next Steps </a:t>
            </a:r>
            <a:endParaRPr lang="en-US" sz="1350" dirty="0"/>
          </a:p>
        </p:txBody>
      </p:sp>
      <p:pic>
        <p:nvPicPr>
          <p:cNvPr id="17" name="Image 6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4313" y="3368278"/>
            <a:ext cx="112514" cy="128588"/>
          </a:xfrm>
          <a:prstGeom prst="rect">
            <a:avLst/>
          </a:prstGeom>
        </p:spPr>
      </p:pic>
      <p:sp>
        <p:nvSpPr>
          <p:cNvPr id="18" name="Text 9"/>
          <p:cNvSpPr/>
          <p:nvPr/>
        </p:nvSpPr>
        <p:spPr>
          <a:xfrm>
            <a:off x="412552" y="3362606"/>
            <a:ext cx="4052292" cy="289951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Week 2: Detailed exploration Key regulations: GDPR, HIPAA, PCI-DSS, ISO standards</a:t>
            </a:r>
            <a:endParaRPr lang="en-US" sz="942" dirty="0"/>
          </a:p>
        </p:txBody>
      </p:sp>
      <p:pic>
        <p:nvPicPr>
          <p:cNvPr id="19" name="Image 7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4313" y="3839766"/>
            <a:ext cx="112514" cy="128588"/>
          </a:xfrm>
          <a:prstGeom prst="rect">
            <a:avLst/>
          </a:prstGeom>
        </p:spPr>
      </p:pic>
      <p:sp>
        <p:nvSpPr>
          <p:cNvPr id="20" name="Text 10"/>
          <p:cNvSpPr/>
          <p:nvPr/>
        </p:nvSpPr>
        <p:spPr>
          <a:xfrm>
            <a:off x="412552" y="3906581"/>
            <a:ext cx="4052292" cy="144976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Week 3: Risk identification, assessment, and mitigation</a:t>
            </a:r>
            <a:endParaRPr lang="en-US" sz="942" dirty="0"/>
          </a:p>
        </p:txBody>
      </p:sp>
      <p:pic>
        <p:nvPicPr>
          <p:cNvPr id="21" name="Image 8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4313" y="4311253"/>
            <a:ext cx="112514" cy="128588"/>
          </a:xfrm>
          <a:prstGeom prst="rect">
            <a:avLst/>
          </a:prstGeom>
        </p:spPr>
      </p:pic>
      <p:sp>
        <p:nvSpPr>
          <p:cNvPr id="22" name="Text 11"/>
          <p:cNvSpPr/>
          <p:nvPr/>
        </p:nvSpPr>
        <p:spPr>
          <a:xfrm>
            <a:off x="412552" y="4281627"/>
            <a:ext cx="3734997" cy="14497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Week 4: Compliance processes and documentation requirements</a:t>
            </a:r>
            <a:endParaRPr lang="en-US" sz="942" dirty="0"/>
          </a:p>
        </p:txBody>
      </p:sp>
      <p:pic>
        <p:nvPicPr>
          <p:cNvPr id="23" name="Image 9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79156" y="982266"/>
            <a:ext cx="4250531" cy="3571875"/>
          </a:xfrm>
          <a:prstGeom prst="rect">
            <a:avLst/>
          </a:prstGeom>
        </p:spPr>
      </p:pic>
      <p:sp>
        <p:nvSpPr>
          <p:cNvPr id="24" name="Text 12"/>
          <p:cNvSpPr/>
          <p:nvPr/>
        </p:nvSpPr>
        <p:spPr>
          <a:xfrm>
            <a:off x="5665245" y="4850606"/>
            <a:ext cx="3193005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6666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GRC101 - International Cybersecurity and Digital Forensics Academy </a:t>
            </a:r>
            <a:endParaRPr lang="en-US" sz="732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9144000" cy="671513"/>
          </a:xfrm>
          <a:prstGeom prst="rect">
            <a:avLst/>
          </a:prstGeom>
          <a:solidFill>
            <a:srgbClr val="0D4A6B"/>
          </a:solidFill>
          <a:ln/>
        </p:spPr>
      </p:sp>
      <p:sp>
        <p:nvSpPr>
          <p:cNvPr id="4" name="Text 1"/>
          <p:cNvSpPr/>
          <p:nvPr/>
        </p:nvSpPr>
        <p:spPr>
          <a:xfrm>
            <a:off x="0" y="0"/>
            <a:ext cx="9144000" cy="671513"/>
          </a:xfrm>
          <a:prstGeom prst="rect">
            <a:avLst/>
          </a:prstGeom>
          <a:noFill/>
          <a:ln/>
        </p:spPr>
        <p:txBody>
          <a:bodyPr wrap="square" lIns="340233" tIns="170053" rIns="340233" bIns="170053" rtlCol="0" anchor="ctr">
            <a:spAutoFit/>
          </a:bodyPr>
          <a:lstStyle/>
          <a:p>
            <a:pPr marL="0" indent="0">
              <a:buNone/>
            </a:pPr>
            <a:r>
              <a:rPr lang="en-US" sz="2025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Learning Objectives</a:t>
            </a:r>
            <a:endParaRPr lang="en-US" sz="2025" dirty="0"/>
          </a:p>
        </p:txBody>
      </p:sp>
      <p:sp>
        <p:nvSpPr>
          <p:cNvPr id="5" name="Text 2"/>
          <p:cNvSpPr/>
          <p:nvPr/>
        </p:nvSpPr>
        <p:spPr>
          <a:xfrm>
            <a:off x="285750" y="957263"/>
            <a:ext cx="8572500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4B556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Upon completion of this module, you will be able to: </a:t>
            </a:r>
            <a:endParaRPr lang="en-US" sz="1046" dirty="0"/>
          </a:p>
        </p:txBody>
      </p:sp>
      <p:sp>
        <p:nvSpPr>
          <p:cNvPr id="6" name="Shape 3"/>
          <p:cNvSpPr/>
          <p:nvPr/>
        </p:nvSpPr>
        <p:spPr>
          <a:xfrm>
            <a:off x="285750" y="1385888"/>
            <a:ext cx="285750" cy="285750"/>
          </a:xfrm>
          <a:prstGeom prst="ellipse">
            <a:avLst/>
          </a:prstGeom>
          <a:solidFill>
            <a:srgbClr val="0D9488"/>
          </a:solidFill>
          <a:ln/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475" y="1471613"/>
            <a:ext cx="114300" cy="11430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14375" y="1396603"/>
            <a:ext cx="1467594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238" b="1" dirty="0">
                <a:solidFill>
                  <a:srgbClr val="1E3A8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Define and explain</a:t>
            </a:r>
            <a:endParaRPr lang="en-US" sz="1238" dirty="0"/>
          </a:p>
        </p:txBody>
      </p:sp>
      <p:sp>
        <p:nvSpPr>
          <p:cNvPr id="9" name="Text 5"/>
          <p:cNvSpPr/>
          <p:nvPr/>
        </p:nvSpPr>
        <p:spPr>
          <a:xfrm>
            <a:off x="2181969" y="1396603"/>
            <a:ext cx="6172256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238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the core concepts of Governance, Risk, and Compliance and their interrelationships </a:t>
            </a:r>
            <a:endParaRPr lang="en-US" sz="1238" dirty="0"/>
          </a:p>
        </p:txBody>
      </p:sp>
      <p:sp>
        <p:nvSpPr>
          <p:cNvPr id="10" name="Shape 6"/>
          <p:cNvSpPr/>
          <p:nvPr/>
        </p:nvSpPr>
        <p:spPr>
          <a:xfrm>
            <a:off x="285750" y="1843088"/>
            <a:ext cx="285750" cy="285750"/>
          </a:xfrm>
          <a:prstGeom prst="ellipse">
            <a:avLst/>
          </a:prstGeom>
          <a:solidFill>
            <a:srgbClr val="0D9488"/>
          </a:solidFill>
          <a:ln/>
        </p:spPr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475" y="1928813"/>
            <a:ext cx="114300" cy="114300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714375" y="1853803"/>
            <a:ext cx="1665470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238" b="1" dirty="0">
                <a:solidFill>
                  <a:srgbClr val="1E3A8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Identify and describe</a:t>
            </a:r>
            <a:endParaRPr lang="en-US" sz="1238" dirty="0"/>
          </a:p>
        </p:txBody>
      </p:sp>
      <p:sp>
        <p:nvSpPr>
          <p:cNvPr id="13" name="Text 8"/>
          <p:cNvSpPr/>
          <p:nvPr/>
        </p:nvSpPr>
        <p:spPr>
          <a:xfrm>
            <a:off x="2379845" y="1853803"/>
            <a:ext cx="6268613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238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the key components of major GRC frameworks including NIST CSF, COSO, ISO 27001, </a:t>
            </a:r>
            <a:endParaRPr lang="en-US" sz="1238" dirty="0"/>
          </a:p>
        </p:txBody>
      </p:sp>
      <p:sp>
        <p:nvSpPr>
          <p:cNvPr id="14" name="Text 9"/>
          <p:cNvSpPr/>
          <p:nvPr/>
        </p:nvSpPr>
        <p:spPr>
          <a:xfrm>
            <a:off x="714375" y="2089547"/>
            <a:ext cx="784557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238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and COBIT </a:t>
            </a:r>
            <a:endParaRPr lang="en-US" sz="1238" dirty="0"/>
          </a:p>
        </p:txBody>
      </p:sp>
      <p:sp>
        <p:nvSpPr>
          <p:cNvPr id="15" name="Shape 10"/>
          <p:cNvSpPr/>
          <p:nvPr/>
        </p:nvSpPr>
        <p:spPr>
          <a:xfrm>
            <a:off x="285750" y="2486025"/>
            <a:ext cx="285750" cy="285750"/>
          </a:xfrm>
          <a:prstGeom prst="ellipse">
            <a:avLst/>
          </a:prstGeom>
          <a:solidFill>
            <a:srgbClr val="0D9488"/>
          </a:solidFill>
          <a:ln/>
        </p:spPr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475" y="2571750"/>
            <a:ext cx="114300" cy="114300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714375" y="2496741"/>
            <a:ext cx="1674261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238" b="1" dirty="0">
                <a:solidFill>
                  <a:srgbClr val="1E3A8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Analyze and evaluate</a:t>
            </a:r>
            <a:endParaRPr lang="en-US" sz="1238" dirty="0"/>
          </a:p>
        </p:txBody>
      </p:sp>
      <p:sp>
        <p:nvSpPr>
          <p:cNvPr id="18" name="Text 12"/>
          <p:cNvSpPr/>
          <p:nvPr/>
        </p:nvSpPr>
        <p:spPr>
          <a:xfrm>
            <a:off x="2388636" y="2496741"/>
            <a:ext cx="6072299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238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organizational GRC requirements and implementation challenges in cybersecurity </a:t>
            </a:r>
            <a:endParaRPr lang="en-US" sz="1238" dirty="0"/>
          </a:p>
        </p:txBody>
      </p:sp>
      <p:sp>
        <p:nvSpPr>
          <p:cNvPr id="19" name="Text 13"/>
          <p:cNvSpPr/>
          <p:nvPr/>
        </p:nvSpPr>
        <p:spPr>
          <a:xfrm>
            <a:off x="714375" y="2732484"/>
            <a:ext cx="625050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238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contexts </a:t>
            </a:r>
            <a:endParaRPr lang="en-US" sz="1238" dirty="0"/>
          </a:p>
        </p:txBody>
      </p:sp>
      <p:sp>
        <p:nvSpPr>
          <p:cNvPr id="20" name="Shape 14"/>
          <p:cNvSpPr/>
          <p:nvPr/>
        </p:nvSpPr>
        <p:spPr>
          <a:xfrm>
            <a:off x="285750" y="3128963"/>
            <a:ext cx="285750" cy="285750"/>
          </a:xfrm>
          <a:prstGeom prst="ellipse">
            <a:avLst/>
          </a:prstGeom>
          <a:solidFill>
            <a:srgbClr val="0D9488"/>
          </a:solidFill>
          <a:ln/>
        </p:spPr>
      </p:sp>
      <p:pic>
        <p:nvPicPr>
          <p:cNvPr id="21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475" y="3214688"/>
            <a:ext cx="114300" cy="114300"/>
          </a:xfrm>
          <a:prstGeom prst="rect">
            <a:avLst/>
          </a:prstGeom>
        </p:spPr>
      </p:pic>
      <p:sp>
        <p:nvSpPr>
          <p:cNvPr id="22" name="Text 15"/>
          <p:cNvSpPr/>
          <p:nvPr/>
        </p:nvSpPr>
        <p:spPr>
          <a:xfrm>
            <a:off x="714375" y="3139678"/>
            <a:ext cx="2677427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238" b="1" dirty="0">
                <a:solidFill>
                  <a:srgbClr val="1E3A8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Apply fundamental GRC principles</a:t>
            </a:r>
            <a:endParaRPr lang="en-US" sz="1238" dirty="0"/>
          </a:p>
        </p:txBody>
      </p:sp>
      <p:sp>
        <p:nvSpPr>
          <p:cNvPr id="23" name="Text 16"/>
          <p:cNvSpPr/>
          <p:nvPr/>
        </p:nvSpPr>
        <p:spPr>
          <a:xfrm>
            <a:off x="3391802" y="3139678"/>
            <a:ext cx="5384574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238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to develop basic governance structures, risk assessment methodologies, </a:t>
            </a:r>
            <a:endParaRPr lang="en-US" sz="1238" dirty="0"/>
          </a:p>
        </p:txBody>
      </p:sp>
      <p:sp>
        <p:nvSpPr>
          <p:cNvPr id="24" name="Text 17"/>
          <p:cNvSpPr/>
          <p:nvPr/>
        </p:nvSpPr>
        <p:spPr>
          <a:xfrm>
            <a:off x="714375" y="3375422"/>
            <a:ext cx="1940337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238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and compliance processes </a:t>
            </a:r>
            <a:endParaRPr lang="en-US" sz="1238" dirty="0"/>
          </a:p>
        </p:txBody>
      </p:sp>
      <p:sp>
        <p:nvSpPr>
          <p:cNvPr id="25" name="Shape 18"/>
          <p:cNvSpPr/>
          <p:nvPr/>
        </p:nvSpPr>
        <p:spPr>
          <a:xfrm>
            <a:off x="285750" y="3771900"/>
            <a:ext cx="285750" cy="285750"/>
          </a:xfrm>
          <a:prstGeom prst="ellipse">
            <a:avLst/>
          </a:prstGeom>
          <a:solidFill>
            <a:srgbClr val="0D9488"/>
          </a:solidFill>
          <a:ln/>
        </p:spPr>
      </p:sp>
      <p:pic>
        <p:nvPicPr>
          <p:cNvPr id="26" name="Image 5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475" y="3857625"/>
            <a:ext cx="114300" cy="114300"/>
          </a:xfrm>
          <a:prstGeom prst="rect">
            <a:avLst/>
          </a:prstGeom>
        </p:spPr>
      </p:pic>
      <p:sp>
        <p:nvSpPr>
          <p:cNvPr id="27" name="Text 19"/>
          <p:cNvSpPr/>
          <p:nvPr/>
        </p:nvSpPr>
        <p:spPr>
          <a:xfrm>
            <a:off x="714375" y="3782616"/>
            <a:ext cx="1558426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238" b="1" dirty="0">
                <a:solidFill>
                  <a:srgbClr val="1E3A8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Articulate the value</a:t>
            </a:r>
            <a:endParaRPr lang="en-US" sz="1238" dirty="0"/>
          </a:p>
        </p:txBody>
      </p:sp>
      <p:sp>
        <p:nvSpPr>
          <p:cNvPr id="28" name="Text 20"/>
          <p:cNvSpPr/>
          <p:nvPr/>
        </p:nvSpPr>
        <p:spPr>
          <a:xfrm>
            <a:off x="2272801" y="3782616"/>
            <a:ext cx="6059742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238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of integrated GRC approaches for organizational security posture and operational </a:t>
            </a:r>
            <a:endParaRPr lang="en-US" sz="1238" dirty="0"/>
          </a:p>
        </p:txBody>
      </p:sp>
      <p:sp>
        <p:nvSpPr>
          <p:cNvPr id="29" name="Text 21"/>
          <p:cNvSpPr/>
          <p:nvPr/>
        </p:nvSpPr>
        <p:spPr>
          <a:xfrm>
            <a:off x="714375" y="4018359"/>
            <a:ext cx="694674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238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efficiency </a:t>
            </a:r>
            <a:endParaRPr lang="en-US" sz="1238" dirty="0"/>
          </a:p>
        </p:txBody>
      </p:sp>
      <p:sp>
        <p:nvSpPr>
          <p:cNvPr id="30" name="Text 22"/>
          <p:cNvSpPr/>
          <p:nvPr/>
        </p:nvSpPr>
        <p:spPr>
          <a:xfrm>
            <a:off x="5665245" y="4850606"/>
            <a:ext cx="3193005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6666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GRC101 - International Cybersecurity and Digital Forensics Academy </a:t>
            </a:r>
            <a:endParaRPr lang="en-US" sz="732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9144000" cy="671513"/>
          </a:xfrm>
          <a:prstGeom prst="rect">
            <a:avLst/>
          </a:prstGeom>
          <a:solidFill>
            <a:srgbClr val="0D4A6B"/>
          </a:solidFill>
          <a:ln/>
        </p:spPr>
      </p:sp>
      <p:sp>
        <p:nvSpPr>
          <p:cNvPr id="4" name="Text 1"/>
          <p:cNvSpPr/>
          <p:nvPr/>
        </p:nvSpPr>
        <p:spPr>
          <a:xfrm>
            <a:off x="0" y="0"/>
            <a:ext cx="9144000" cy="671513"/>
          </a:xfrm>
          <a:prstGeom prst="rect">
            <a:avLst/>
          </a:prstGeom>
          <a:noFill/>
          <a:ln/>
        </p:spPr>
        <p:txBody>
          <a:bodyPr wrap="square" lIns="340233" tIns="170053" rIns="340233" bIns="170053" rtlCol="0" anchor="ctr">
            <a:spAutoFit/>
          </a:bodyPr>
          <a:lstStyle/>
          <a:p>
            <a:pPr marL="0" indent="0">
              <a:buNone/>
            </a:pPr>
            <a:r>
              <a:rPr lang="en-US" sz="2025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What is GRC?</a:t>
            </a:r>
            <a:endParaRPr lang="en-US" sz="2025" dirty="0"/>
          </a:p>
        </p:txBody>
      </p:sp>
      <p:sp>
        <p:nvSpPr>
          <p:cNvPr id="5" name="Shape 2"/>
          <p:cNvSpPr/>
          <p:nvPr/>
        </p:nvSpPr>
        <p:spPr>
          <a:xfrm>
            <a:off x="214313" y="885825"/>
            <a:ext cx="4250531" cy="1157288"/>
          </a:xfrm>
          <a:prstGeom prst="rect">
            <a:avLst/>
          </a:prstGeom>
          <a:solidFill>
            <a:srgbClr val="F8F9FA"/>
          </a:solidFill>
          <a:ln/>
        </p:spPr>
      </p:sp>
      <p:sp>
        <p:nvSpPr>
          <p:cNvPr id="6" name="Shape 3"/>
          <p:cNvSpPr/>
          <p:nvPr/>
        </p:nvSpPr>
        <p:spPr>
          <a:xfrm>
            <a:off x="214313" y="885825"/>
            <a:ext cx="28575" cy="1157288"/>
          </a:xfrm>
          <a:prstGeom prst="rect">
            <a:avLst/>
          </a:prstGeom>
          <a:solidFill>
            <a:srgbClr val="0D9488"/>
          </a:solidFill>
          <a:ln/>
        </p:spPr>
      </p:sp>
      <p:sp>
        <p:nvSpPr>
          <p:cNvPr id="7" name="Text 4"/>
          <p:cNvSpPr/>
          <p:nvPr/>
        </p:nvSpPr>
        <p:spPr>
          <a:xfrm>
            <a:off x="321469" y="1003697"/>
            <a:ext cx="3157733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238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Governance, Risk, and Compliance (GRC)</a:t>
            </a:r>
            <a:endParaRPr lang="en-US" sz="1238" dirty="0"/>
          </a:p>
        </p:txBody>
      </p:sp>
      <p:sp>
        <p:nvSpPr>
          <p:cNvPr id="8" name="Text 5"/>
          <p:cNvSpPr/>
          <p:nvPr/>
        </p:nvSpPr>
        <p:spPr>
          <a:xfrm>
            <a:off x="3479202" y="1003697"/>
            <a:ext cx="382860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238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is an </a:t>
            </a:r>
            <a:endParaRPr lang="en-US" sz="1238" dirty="0"/>
          </a:p>
        </p:txBody>
      </p:sp>
      <p:sp>
        <p:nvSpPr>
          <p:cNvPr id="9" name="Text 6"/>
          <p:cNvSpPr/>
          <p:nvPr/>
        </p:nvSpPr>
        <p:spPr>
          <a:xfrm>
            <a:off x="321469" y="1239441"/>
            <a:ext cx="3715643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238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integrated approach to organizational governance </a:t>
            </a:r>
            <a:endParaRPr lang="en-US" sz="1238" dirty="0"/>
          </a:p>
        </p:txBody>
      </p:sp>
      <p:sp>
        <p:nvSpPr>
          <p:cNvPr id="10" name="Text 7"/>
          <p:cNvSpPr/>
          <p:nvPr/>
        </p:nvSpPr>
        <p:spPr>
          <a:xfrm>
            <a:off x="321469" y="1475184"/>
            <a:ext cx="3408713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238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that ensures entities act ethically correct while </a:t>
            </a:r>
            <a:endParaRPr lang="en-US" sz="1238" dirty="0"/>
          </a:p>
        </p:txBody>
      </p:sp>
      <p:sp>
        <p:nvSpPr>
          <p:cNvPr id="11" name="Text 8"/>
          <p:cNvSpPr/>
          <p:nvPr/>
        </p:nvSpPr>
        <p:spPr>
          <a:xfrm>
            <a:off x="321469" y="1710928"/>
            <a:ext cx="4004686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238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managing risks and meeting regulatory requirements. </a:t>
            </a:r>
            <a:endParaRPr lang="en-US" sz="1238" dirty="0"/>
          </a:p>
        </p:txBody>
      </p:sp>
      <p:pic>
        <p:nvPicPr>
          <p:cNvPr id="12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313" y="2364581"/>
            <a:ext cx="142875" cy="142875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464344" y="2230636"/>
            <a:ext cx="1492904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Strategic Framework</a:t>
            </a:r>
            <a:endParaRPr lang="en-US" sz="1046" dirty="0"/>
          </a:p>
        </p:txBody>
      </p:sp>
      <p:sp>
        <p:nvSpPr>
          <p:cNvPr id="14" name="Text 10"/>
          <p:cNvSpPr/>
          <p:nvPr/>
        </p:nvSpPr>
        <p:spPr>
          <a:xfrm>
            <a:off x="1957248" y="2230636"/>
            <a:ext cx="2308157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: Aligns IT with business objectives </a:t>
            </a:r>
            <a:endParaRPr lang="en-US" sz="1046" dirty="0"/>
          </a:p>
        </p:txBody>
      </p:sp>
      <p:sp>
        <p:nvSpPr>
          <p:cNvPr id="15" name="Text 11"/>
          <p:cNvSpPr/>
          <p:nvPr/>
        </p:nvSpPr>
        <p:spPr>
          <a:xfrm>
            <a:off x="464344" y="2444948"/>
            <a:ext cx="1421327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while managing risks </a:t>
            </a:r>
            <a:endParaRPr lang="en-US" sz="1046" dirty="0"/>
          </a:p>
        </p:txBody>
      </p:sp>
      <p:pic>
        <p:nvPicPr>
          <p:cNvPr id="16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313" y="2900363"/>
            <a:ext cx="142875" cy="142875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464344" y="2766417"/>
            <a:ext cx="1255598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Holistic Approach</a:t>
            </a:r>
            <a:endParaRPr lang="en-US" sz="1046" dirty="0"/>
          </a:p>
        </p:txBody>
      </p:sp>
      <p:sp>
        <p:nvSpPr>
          <p:cNvPr id="18" name="Text 13"/>
          <p:cNvSpPr/>
          <p:nvPr/>
        </p:nvSpPr>
        <p:spPr>
          <a:xfrm>
            <a:off x="1719942" y="2766417"/>
            <a:ext cx="1892257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: Breaks down silos between </a:t>
            </a:r>
            <a:endParaRPr lang="en-US" sz="1046" dirty="0"/>
          </a:p>
        </p:txBody>
      </p:sp>
      <p:sp>
        <p:nvSpPr>
          <p:cNvPr id="19" name="Text 14"/>
          <p:cNvSpPr/>
          <p:nvPr/>
        </p:nvSpPr>
        <p:spPr>
          <a:xfrm>
            <a:off x="464344" y="2980730"/>
            <a:ext cx="1865663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departments and processes </a:t>
            </a:r>
            <a:endParaRPr lang="en-US" sz="1046" dirty="0"/>
          </a:p>
        </p:txBody>
      </p:sp>
      <p:pic>
        <p:nvPicPr>
          <p:cNvPr id="20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313" y="3436144"/>
            <a:ext cx="142875" cy="142875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464344" y="3302198"/>
            <a:ext cx="1059005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Risk Reduction</a:t>
            </a:r>
            <a:endParaRPr lang="en-US" sz="1046" dirty="0"/>
          </a:p>
        </p:txBody>
      </p:sp>
      <p:sp>
        <p:nvSpPr>
          <p:cNvPr id="22" name="Text 16"/>
          <p:cNvSpPr/>
          <p:nvPr/>
        </p:nvSpPr>
        <p:spPr>
          <a:xfrm>
            <a:off x="1523349" y="3302198"/>
            <a:ext cx="2359447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: Identifies, assesses, and mitigates </a:t>
            </a:r>
            <a:endParaRPr lang="en-US" sz="1046" dirty="0"/>
          </a:p>
        </p:txBody>
      </p:sp>
      <p:sp>
        <p:nvSpPr>
          <p:cNvPr id="23" name="Text 17"/>
          <p:cNvSpPr/>
          <p:nvPr/>
        </p:nvSpPr>
        <p:spPr>
          <a:xfrm>
            <a:off x="464344" y="3516511"/>
            <a:ext cx="1310878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organizational risks </a:t>
            </a:r>
            <a:endParaRPr lang="en-US" sz="1046" dirty="0"/>
          </a:p>
        </p:txBody>
      </p:sp>
      <p:pic>
        <p:nvPicPr>
          <p:cNvPr id="24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313" y="3971925"/>
            <a:ext cx="142875" cy="142875"/>
          </a:xfrm>
          <a:prstGeom prst="rect">
            <a:avLst/>
          </a:prstGeom>
        </p:spPr>
      </p:pic>
      <p:sp>
        <p:nvSpPr>
          <p:cNvPr id="25" name="Text 18"/>
          <p:cNvSpPr/>
          <p:nvPr/>
        </p:nvSpPr>
        <p:spPr>
          <a:xfrm>
            <a:off x="464344" y="3837980"/>
            <a:ext cx="1592219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Regulatory Adherence</a:t>
            </a:r>
            <a:endParaRPr lang="en-US" sz="1046" dirty="0"/>
          </a:p>
        </p:txBody>
      </p:sp>
      <p:sp>
        <p:nvSpPr>
          <p:cNvPr id="26" name="Text 19"/>
          <p:cNvSpPr/>
          <p:nvPr/>
        </p:nvSpPr>
        <p:spPr>
          <a:xfrm>
            <a:off x="2056563" y="3837980"/>
            <a:ext cx="2109415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: Ensures compliance with laws, </a:t>
            </a:r>
            <a:endParaRPr lang="en-US" sz="1046" dirty="0"/>
          </a:p>
        </p:txBody>
      </p:sp>
      <p:sp>
        <p:nvSpPr>
          <p:cNvPr id="27" name="Text 20"/>
          <p:cNvSpPr/>
          <p:nvPr/>
        </p:nvSpPr>
        <p:spPr>
          <a:xfrm>
            <a:off x="464344" y="4052292"/>
            <a:ext cx="1799388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regulations, and standards </a:t>
            </a:r>
            <a:endParaRPr lang="en-US" sz="1046" dirty="0"/>
          </a:p>
        </p:txBody>
      </p:sp>
      <p:pic>
        <p:nvPicPr>
          <p:cNvPr id="28" name="Image 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39891" y="1520279"/>
            <a:ext cx="3929063" cy="2210098"/>
          </a:xfrm>
          <a:prstGeom prst="rect">
            <a:avLst/>
          </a:prstGeom>
        </p:spPr>
      </p:pic>
      <p:sp>
        <p:nvSpPr>
          <p:cNvPr id="29" name="Text 21"/>
          <p:cNvSpPr/>
          <p:nvPr/>
        </p:nvSpPr>
        <p:spPr>
          <a:xfrm>
            <a:off x="5665245" y="4850606"/>
            <a:ext cx="3193005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6666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GRC101 - International Cybersecurity and Digital Forensics Academy </a:t>
            </a:r>
            <a:endParaRPr lang="en-US" sz="732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9144000" cy="671513"/>
          </a:xfrm>
          <a:prstGeom prst="rect">
            <a:avLst/>
          </a:prstGeom>
          <a:solidFill>
            <a:srgbClr val="0D4A6B"/>
          </a:solidFill>
          <a:ln/>
        </p:spPr>
      </p:sp>
      <p:sp>
        <p:nvSpPr>
          <p:cNvPr id="4" name="Text 1"/>
          <p:cNvSpPr/>
          <p:nvPr/>
        </p:nvSpPr>
        <p:spPr>
          <a:xfrm>
            <a:off x="0" y="0"/>
            <a:ext cx="9144000" cy="671513"/>
          </a:xfrm>
          <a:prstGeom prst="rect">
            <a:avLst/>
          </a:prstGeom>
          <a:noFill/>
          <a:ln/>
        </p:spPr>
        <p:txBody>
          <a:bodyPr wrap="square" lIns="340233" tIns="170053" rIns="340233" bIns="170053" rtlCol="0" anchor="ctr">
            <a:spAutoFit/>
          </a:bodyPr>
          <a:lstStyle/>
          <a:p>
            <a:pPr marL="0" indent="0">
              <a:buNone/>
            </a:pPr>
            <a:r>
              <a:rPr lang="en-US" sz="2025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The Three Pillars of GRC</a:t>
            </a:r>
            <a:endParaRPr lang="en-US" sz="2025" dirty="0"/>
          </a:p>
        </p:txBody>
      </p:sp>
      <p:sp>
        <p:nvSpPr>
          <p:cNvPr id="5" name="Shape 2"/>
          <p:cNvSpPr/>
          <p:nvPr/>
        </p:nvSpPr>
        <p:spPr>
          <a:xfrm>
            <a:off x="214313" y="885825"/>
            <a:ext cx="4250531" cy="1047257"/>
          </a:xfrm>
          <a:prstGeom prst="rect">
            <a:avLst/>
          </a:prstGeom>
          <a:solidFill>
            <a:srgbClr val="1E3A8A">
              <a:alpha val="10000"/>
            </a:srgbClr>
          </a:solidFill>
          <a:ln/>
        </p:spPr>
      </p:sp>
      <p:sp>
        <p:nvSpPr>
          <p:cNvPr id="6" name="Shape 3"/>
          <p:cNvSpPr/>
          <p:nvPr/>
        </p:nvSpPr>
        <p:spPr>
          <a:xfrm>
            <a:off x="214313" y="885825"/>
            <a:ext cx="28575" cy="1047257"/>
          </a:xfrm>
          <a:prstGeom prst="rect">
            <a:avLst/>
          </a:prstGeom>
          <a:solidFill>
            <a:srgbClr val="1E3A8A"/>
          </a:solidFill>
          <a:ln/>
        </p:spPr>
      </p:sp>
      <p:sp>
        <p:nvSpPr>
          <p:cNvPr id="7" name="Shape 4"/>
          <p:cNvSpPr/>
          <p:nvPr/>
        </p:nvSpPr>
        <p:spPr>
          <a:xfrm>
            <a:off x="321469" y="1003697"/>
            <a:ext cx="214313" cy="214313"/>
          </a:xfrm>
          <a:prstGeom prst="ellipse">
            <a:avLst/>
          </a:prstGeom>
          <a:solidFill>
            <a:srgbClr val="1E3A8A"/>
          </a:solidFill>
          <a:ln/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221" y="1032272"/>
            <a:ext cx="176808" cy="157163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607219" y="992981"/>
            <a:ext cx="936696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238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Governance </a:t>
            </a:r>
            <a:endParaRPr lang="en-US" sz="1238" dirty="0"/>
          </a:p>
        </p:txBody>
      </p:sp>
      <p:sp>
        <p:nvSpPr>
          <p:cNvPr id="10" name="Text 6"/>
          <p:cNvSpPr/>
          <p:nvPr/>
        </p:nvSpPr>
        <p:spPr>
          <a:xfrm>
            <a:off x="321469" y="1285875"/>
            <a:ext cx="4036219" cy="540051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The policies, processes, and structures that direct and control organizational activities to achieve objectives. Ensures leadership, organizational roles, and responsibilities are clearly defined. </a:t>
            </a:r>
            <a:endParaRPr lang="en-US" sz="942" dirty="0"/>
          </a:p>
        </p:txBody>
      </p:sp>
      <p:sp>
        <p:nvSpPr>
          <p:cNvPr id="11" name="Shape 7"/>
          <p:cNvSpPr/>
          <p:nvPr/>
        </p:nvSpPr>
        <p:spPr>
          <a:xfrm>
            <a:off x="214313" y="2075957"/>
            <a:ext cx="4250531" cy="1047257"/>
          </a:xfrm>
          <a:prstGeom prst="rect">
            <a:avLst/>
          </a:prstGeom>
          <a:solidFill>
            <a:srgbClr val="0D9488">
              <a:alpha val="10000"/>
            </a:srgbClr>
          </a:solidFill>
          <a:ln/>
        </p:spPr>
      </p:sp>
      <p:sp>
        <p:nvSpPr>
          <p:cNvPr id="12" name="Shape 8"/>
          <p:cNvSpPr/>
          <p:nvPr/>
        </p:nvSpPr>
        <p:spPr>
          <a:xfrm>
            <a:off x="214313" y="2075957"/>
            <a:ext cx="28575" cy="1047257"/>
          </a:xfrm>
          <a:prstGeom prst="rect">
            <a:avLst/>
          </a:prstGeom>
          <a:solidFill>
            <a:srgbClr val="0D9488"/>
          </a:solidFill>
          <a:ln/>
        </p:spPr>
      </p:sp>
      <p:sp>
        <p:nvSpPr>
          <p:cNvPr id="13" name="Shape 9"/>
          <p:cNvSpPr/>
          <p:nvPr/>
        </p:nvSpPr>
        <p:spPr>
          <a:xfrm>
            <a:off x="321469" y="2193829"/>
            <a:ext cx="214313" cy="214313"/>
          </a:xfrm>
          <a:prstGeom prst="ellipse">
            <a:avLst/>
          </a:prstGeom>
          <a:solidFill>
            <a:srgbClr val="0D9488"/>
          </a:solidFill>
          <a:ln/>
        </p:spPr>
      </p:sp>
      <p:pic>
        <p:nvPicPr>
          <p:cNvPr id="1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0044" y="2222404"/>
            <a:ext cx="157163" cy="157163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607219" y="2183113"/>
            <a:ext cx="1420462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238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Risk Management </a:t>
            </a:r>
            <a:endParaRPr lang="en-US" sz="1238" dirty="0"/>
          </a:p>
        </p:txBody>
      </p:sp>
      <p:sp>
        <p:nvSpPr>
          <p:cNvPr id="16" name="Text 11"/>
          <p:cNvSpPr/>
          <p:nvPr/>
        </p:nvSpPr>
        <p:spPr>
          <a:xfrm>
            <a:off x="321469" y="2476007"/>
            <a:ext cx="4036219" cy="540051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The identification, assessment, and prioritization of risks followed by coordinated application of resources to minimize, monitor, and control the probability or impact of unfortunate events. </a:t>
            </a:r>
            <a:endParaRPr lang="en-US" sz="942" dirty="0"/>
          </a:p>
        </p:txBody>
      </p:sp>
      <p:sp>
        <p:nvSpPr>
          <p:cNvPr id="17" name="Shape 12"/>
          <p:cNvSpPr/>
          <p:nvPr/>
        </p:nvSpPr>
        <p:spPr>
          <a:xfrm>
            <a:off x="214313" y="3266089"/>
            <a:ext cx="4250531" cy="1047257"/>
          </a:xfrm>
          <a:prstGeom prst="rect">
            <a:avLst/>
          </a:prstGeom>
          <a:solidFill>
            <a:srgbClr val="EA580C">
              <a:alpha val="10000"/>
            </a:srgbClr>
          </a:solidFill>
          <a:ln/>
        </p:spPr>
      </p:sp>
      <p:sp>
        <p:nvSpPr>
          <p:cNvPr id="18" name="Shape 13"/>
          <p:cNvSpPr/>
          <p:nvPr/>
        </p:nvSpPr>
        <p:spPr>
          <a:xfrm>
            <a:off x="214313" y="3266089"/>
            <a:ext cx="28575" cy="1047257"/>
          </a:xfrm>
          <a:prstGeom prst="rect">
            <a:avLst/>
          </a:prstGeom>
          <a:solidFill>
            <a:srgbClr val="EA580C"/>
          </a:solidFill>
          <a:ln/>
        </p:spPr>
      </p:sp>
      <p:sp>
        <p:nvSpPr>
          <p:cNvPr id="19" name="Shape 14"/>
          <p:cNvSpPr/>
          <p:nvPr/>
        </p:nvSpPr>
        <p:spPr>
          <a:xfrm>
            <a:off x="321469" y="3383961"/>
            <a:ext cx="214313" cy="214313"/>
          </a:xfrm>
          <a:prstGeom prst="ellipse">
            <a:avLst/>
          </a:prstGeom>
          <a:solidFill>
            <a:srgbClr val="EA580C"/>
          </a:solidFill>
          <a:ln/>
        </p:spPr>
      </p:sp>
      <p:pic>
        <p:nvPicPr>
          <p:cNvPr id="2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9689" y="3412536"/>
            <a:ext cx="117872" cy="157163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607219" y="3373245"/>
            <a:ext cx="918949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238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Compliance </a:t>
            </a:r>
            <a:endParaRPr lang="en-US" sz="1238" dirty="0"/>
          </a:p>
        </p:txBody>
      </p:sp>
      <p:sp>
        <p:nvSpPr>
          <p:cNvPr id="22" name="Text 16"/>
          <p:cNvSpPr/>
          <p:nvPr/>
        </p:nvSpPr>
        <p:spPr>
          <a:xfrm>
            <a:off x="321469" y="3666139"/>
            <a:ext cx="4036219" cy="540051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The process of adhering to internal policies and procedures as well as external laws, regulations, and standards. Ensures the organization meets its legal and ethical obligations. </a:t>
            </a:r>
            <a:endParaRPr lang="en-US" sz="942" dirty="0"/>
          </a:p>
        </p:txBody>
      </p:sp>
      <p:pic>
        <p:nvPicPr>
          <p:cNvPr id="2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18484" y="951095"/>
            <a:ext cx="3571875" cy="3439827"/>
          </a:xfrm>
          <a:prstGeom prst="rect">
            <a:avLst/>
          </a:prstGeom>
        </p:spPr>
      </p:pic>
      <p:sp>
        <p:nvSpPr>
          <p:cNvPr id="24" name="Text 17"/>
          <p:cNvSpPr/>
          <p:nvPr/>
        </p:nvSpPr>
        <p:spPr>
          <a:xfrm>
            <a:off x="5665245" y="4850606"/>
            <a:ext cx="3193005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6666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GRC101 - International Cybersecurity and Digital Forensics Academy </a:t>
            </a:r>
            <a:endParaRPr lang="en-US" sz="732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9144000" cy="671513"/>
          </a:xfrm>
          <a:prstGeom prst="rect">
            <a:avLst/>
          </a:prstGeom>
          <a:solidFill>
            <a:srgbClr val="0D4A6B"/>
          </a:solidFill>
          <a:ln/>
        </p:spPr>
      </p:sp>
      <p:sp>
        <p:nvSpPr>
          <p:cNvPr id="4" name="Text 1"/>
          <p:cNvSpPr/>
          <p:nvPr/>
        </p:nvSpPr>
        <p:spPr>
          <a:xfrm>
            <a:off x="0" y="0"/>
            <a:ext cx="9144000" cy="671513"/>
          </a:xfrm>
          <a:prstGeom prst="rect">
            <a:avLst/>
          </a:prstGeom>
          <a:noFill/>
          <a:ln/>
        </p:spPr>
        <p:txBody>
          <a:bodyPr wrap="square" lIns="340233" tIns="170053" rIns="340233" bIns="170053" rtlCol="0" anchor="ctr">
            <a:spAutoFit/>
          </a:bodyPr>
          <a:lstStyle/>
          <a:p>
            <a:pPr marL="0" indent="0">
              <a:buNone/>
            </a:pPr>
            <a:r>
              <a:rPr lang="en-US" sz="2025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Governance Deep Dive</a:t>
            </a:r>
            <a:endParaRPr lang="en-US" sz="2025" dirty="0"/>
          </a:p>
        </p:txBody>
      </p:sp>
      <p:sp>
        <p:nvSpPr>
          <p:cNvPr id="5" name="Shape 2"/>
          <p:cNvSpPr/>
          <p:nvPr/>
        </p:nvSpPr>
        <p:spPr>
          <a:xfrm>
            <a:off x="214313" y="885825"/>
            <a:ext cx="4250531" cy="1157288"/>
          </a:xfrm>
          <a:prstGeom prst="rect">
            <a:avLst/>
          </a:prstGeom>
          <a:solidFill>
            <a:srgbClr val="F8F9FA"/>
          </a:solidFill>
          <a:ln/>
        </p:spPr>
      </p:sp>
      <p:sp>
        <p:nvSpPr>
          <p:cNvPr id="6" name="Shape 3"/>
          <p:cNvSpPr/>
          <p:nvPr/>
        </p:nvSpPr>
        <p:spPr>
          <a:xfrm>
            <a:off x="214313" y="885825"/>
            <a:ext cx="28575" cy="1157288"/>
          </a:xfrm>
          <a:prstGeom prst="rect">
            <a:avLst/>
          </a:prstGeom>
          <a:solidFill>
            <a:srgbClr val="0D9488"/>
          </a:solidFill>
          <a:ln/>
        </p:spPr>
      </p:sp>
      <p:sp>
        <p:nvSpPr>
          <p:cNvPr id="7" name="Text 4"/>
          <p:cNvSpPr/>
          <p:nvPr/>
        </p:nvSpPr>
        <p:spPr>
          <a:xfrm>
            <a:off x="321469" y="1003697"/>
            <a:ext cx="936696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238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Governance</a:t>
            </a:r>
            <a:endParaRPr lang="en-US" sz="1238" dirty="0"/>
          </a:p>
        </p:txBody>
      </p:sp>
      <p:sp>
        <p:nvSpPr>
          <p:cNvPr id="8" name="Text 5"/>
          <p:cNvSpPr/>
          <p:nvPr/>
        </p:nvSpPr>
        <p:spPr>
          <a:xfrm>
            <a:off x="1258165" y="1003697"/>
            <a:ext cx="2895256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238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refers to the system of rules, practices, </a:t>
            </a:r>
            <a:endParaRPr lang="en-US" sz="1238" dirty="0"/>
          </a:p>
        </p:txBody>
      </p:sp>
      <p:sp>
        <p:nvSpPr>
          <p:cNvPr id="9" name="Text 6"/>
          <p:cNvSpPr/>
          <p:nvPr/>
        </p:nvSpPr>
        <p:spPr>
          <a:xfrm>
            <a:off x="321469" y="1239441"/>
            <a:ext cx="3746143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238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and processes by which an organization is directed </a:t>
            </a:r>
            <a:endParaRPr lang="en-US" sz="1238" dirty="0"/>
          </a:p>
        </p:txBody>
      </p:sp>
      <p:sp>
        <p:nvSpPr>
          <p:cNvPr id="10" name="Text 7"/>
          <p:cNvSpPr/>
          <p:nvPr/>
        </p:nvSpPr>
        <p:spPr>
          <a:xfrm>
            <a:off x="321469" y="1475184"/>
            <a:ext cx="3282190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238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and controlled to achieve its objectives while </a:t>
            </a:r>
            <a:endParaRPr lang="en-US" sz="1238" dirty="0"/>
          </a:p>
        </p:txBody>
      </p:sp>
      <p:sp>
        <p:nvSpPr>
          <p:cNvPr id="11" name="Text 8"/>
          <p:cNvSpPr/>
          <p:nvPr/>
        </p:nvSpPr>
        <p:spPr>
          <a:xfrm>
            <a:off x="321469" y="1710928"/>
            <a:ext cx="2360758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238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balancing stakeholder interests. </a:t>
            </a:r>
            <a:endParaRPr lang="en-US" sz="1238" dirty="0"/>
          </a:p>
        </p:txBody>
      </p:sp>
      <p:pic>
        <p:nvPicPr>
          <p:cNvPr id="12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313" y="2278856"/>
            <a:ext cx="160734" cy="142875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482203" y="2230636"/>
            <a:ext cx="1777510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Organizational Structure</a:t>
            </a:r>
            <a:endParaRPr lang="en-US" sz="1046" dirty="0"/>
          </a:p>
        </p:txBody>
      </p:sp>
      <p:sp>
        <p:nvSpPr>
          <p:cNvPr id="14" name="Text 10"/>
          <p:cNvSpPr/>
          <p:nvPr/>
        </p:nvSpPr>
        <p:spPr>
          <a:xfrm>
            <a:off x="2259713" y="2230636"/>
            <a:ext cx="2071994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: Defines roles, responsibilities, </a:t>
            </a:r>
            <a:endParaRPr lang="en-US" sz="1046" dirty="0"/>
          </a:p>
        </p:txBody>
      </p:sp>
      <p:sp>
        <p:nvSpPr>
          <p:cNvPr id="15" name="Text 11"/>
          <p:cNvSpPr/>
          <p:nvPr/>
        </p:nvSpPr>
        <p:spPr>
          <a:xfrm>
            <a:off x="482203" y="2444948"/>
            <a:ext cx="3913798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and reporting lines for decision-making and accountability </a:t>
            </a:r>
            <a:endParaRPr lang="en-US" sz="1046" dirty="0"/>
          </a:p>
        </p:txBody>
      </p:sp>
      <p:pic>
        <p:nvPicPr>
          <p:cNvPr id="1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4313" y="2814638"/>
            <a:ext cx="107156" cy="142875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428625" y="2766417"/>
            <a:ext cx="1519051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Policies &amp; Procedures</a:t>
            </a:r>
            <a:endParaRPr lang="en-US" sz="1046" dirty="0"/>
          </a:p>
        </p:txBody>
      </p:sp>
      <p:sp>
        <p:nvSpPr>
          <p:cNvPr id="18" name="Text 13"/>
          <p:cNvSpPr/>
          <p:nvPr/>
        </p:nvSpPr>
        <p:spPr>
          <a:xfrm>
            <a:off x="1947676" y="2766417"/>
            <a:ext cx="1845515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: Establishes guidelines and </a:t>
            </a:r>
            <a:endParaRPr lang="en-US" sz="1046" dirty="0"/>
          </a:p>
        </p:txBody>
      </p:sp>
      <p:sp>
        <p:nvSpPr>
          <p:cNvPr id="19" name="Text 14"/>
          <p:cNvSpPr/>
          <p:nvPr/>
        </p:nvSpPr>
        <p:spPr>
          <a:xfrm>
            <a:off x="428625" y="2980730"/>
            <a:ext cx="3446162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standards for organizational activities and behavior </a:t>
            </a:r>
            <a:endParaRPr lang="en-US" sz="1046" dirty="0"/>
          </a:p>
        </p:txBody>
      </p:sp>
      <p:pic>
        <p:nvPicPr>
          <p:cNvPr id="2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313" y="3350419"/>
            <a:ext cx="178594" cy="142875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500063" y="3302198"/>
            <a:ext cx="1416053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Oversight &amp; Control</a:t>
            </a:r>
            <a:endParaRPr lang="en-US" sz="1046" dirty="0"/>
          </a:p>
        </p:txBody>
      </p:sp>
      <p:sp>
        <p:nvSpPr>
          <p:cNvPr id="22" name="Text 16"/>
          <p:cNvSpPr/>
          <p:nvPr/>
        </p:nvSpPr>
        <p:spPr>
          <a:xfrm>
            <a:off x="1916116" y="3302198"/>
            <a:ext cx="2154706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: Ensures resources are properly </a:t>
            </a:r>
            <a:endParaRPr lang="en-US" sz="1046" dirty="0"/>
          </a:p>
        </p:txBody>
      </p:sp>
      <p:sp>
        <p:nvSpPr>
          <p:cNvPr id="23" name="Text 17"/>
          <p:cNvSpPr/>
          <p:nvPr/>
        </p:nvSpPr>
        <p:spPr>
          <a:xfrm>
            <a:off x="500063" y="3516511"/>
            <a:ext cx="3420573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utilized and activities align with strategic objectives </a:t>
            </a:r>
            <a:endParaRPr lang="en-US" sz="1046" dirty="0"/>
          </a:p>
        </p:txBody>
      </p:sp>
      <p:pic>
        <p:nvPicPr>
          <p:cNvPr id="24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4313" y="3886200"/>
            <a:ext cx="178594" cy="142875"/>
          </a:xfrm>
          <a:prstGeom prst="rect">
            <a:avLst/>
          </a:prstGeom>
        </p:spPr>
      </p:pic>
      <p:sp>
        <p:nvSpPr>
          <p:cNvPr id="25" name="Text 18"/>
          <p:cNvSpPr/>
          <p:nvPr/>
        </p:nvSpPr>
        <p:spPr>
          <a:xfrm>
            <a:off x="500063" y="3837980"/>
            <a:ext cx="1859524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Stakeholder Management</a:t>
            </a:r>
            <a:endParaRPr lang="en-US" sz="1046" dirty="0"/>
          </a:p>
        </p:txBody>
      </p:sp>
      <p:sp>
        <p:nvSpPr>
          <p:cNvPr id="26" name="Text 19"/>
          <p:cNvSpPr/>
          <p:nvPr/>
        </p:nvSpPr>
        <p:spPr>
          <a:xfrm>
            <a:off x="2359586" y="3837980"/>
            <a:ext cx="1463771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: Balances interests of </a:t>
            </a:r>
            <a:endParaRPr lang="en-US" sz="1046" dirty="0"/>
          </a:p>
        </p:txBody>
      </p:sp>
      <p:sp>
        <p:nvSpPr>
          <p:cNvPr id="27" name="Text 20"/>
          <p:cNvSpPr/>
          <p:nvPr/>
        </p:nvSpPr>
        <p:spPr>
          <a:xfrm>
            <a:off x="500063" y="4052292"/>
            <a:ext cx="3196689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shareholders, employees, customers, and other </a:t>
            </a:r>
            <a:endParaRPr lang="en-US" sz="1046" dirty="0"/>
          </a:p>
        </p:txBody>
      </p:sp>
      <p:sp>
        <p:nvSpPr>
          <p:cNvPr id="28" name="Text 21"/>
          <p:cNvSpPr/>
          <p:nvPr/>
        </p:nvSpPr>
        <p:spPr>
          <a:xfrm>
            <a:off x="500063" y="4266605"/>
            <a:ext cx="864561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stakeholders </a:t>
            </a:r>
            <a:endParaRPr lang="en-US" sz="1046" dirty="0"/>
          </a:p>
        </p:txBody>
      </p:sp>
      <p:pic>
        <p:nvPicPr>
          <p:cNvPr id="29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79156" y="946547"/>
            <a:ext cx="4250531" cy="3571875"/>
          </a:xfrm>
          <a:prstGeom prst="rect">
            <a:avLst/>
          </a:prstGeom>
        </p:spPr>
      </p:pic>
      <p:sp>
        <p:nvSpPr>
          <p:cNvPr id="30" name="Text 22"/>
          <p:cNvSpPr/>
          <p:nvPr/>
        </p:nvSpPr>
        <p:spPr>
          <a:xfrm>
            <a:off x="5665245" y="4850606"/>
            <a:ext cx="3193005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6666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GRC101 - International Cybersecurity and Digital Forensics Academy </a:t>
            </a:r>
            <a:endParaRPr lang="en-US" sz="732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9144000" cy="671513"/>
          </a:xfrm>
          <a:prstGeom prst="rect">
            <a:avLst/>
          </a:prstGeom>
          <a:solidFill>
            <a:srgbClr val="0D4A6B"/>
          </a:solidFill>
          <a:ln/>
        </p:spPr>
      </p:sp>
      <p:sp>
        <p:nvSpPr>
          <p:cNvPr id="4" name="Text 1"/>
          <p:cNvSpPr/>
          <p:nvPr/>
        </p:nvSpPr>
        <p:spPr>
          <a:xfrm>
            <a:off x="0" y="0"/>
            <a:ext cx="9144000" cy="671513"/>
          </a:xfrm>
          <a:prstGeom prst="rect">
            <a:avLst/>
          </a:prstGeom>
          <a:noFill/>
          <a:ln/>
        </p:spPr>
        <p:txBody>
          <a:bodyPr wrap="square" lIns="340233" tIns="170053" rIns="340233" bIns="170053" rtlCol="0" anchor="ctr">
            <a:spAutoFit/>
          </a:bodyPr>
          <a:lstStyle/>
          <a:p>
            <a:pPr marL="0" indent="0">
              <a:buNone/>
            </a:pPr>
            <a:r>
              <a:rPr lang="en-US" sz="2025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Risk Management Deep Dive</a:t>
            </a:r>
            <a:endParaRPr lang="en-US" sz="2025" dirty="0"/>
          </a:p>
        </p:txBody>
      </p:sp>
      <p:sp>
        <p:nvSpPr>
          <p:cNvPr id="5" name="Shape 2"/>
          <p:cNvSpPr/>
          <p:nvPr/>
        </p:nvSpPr>
        <p:spPr>
          <a:xfrm>
            <a:off x="214313" y="885825"/>
            <a:ext cx="4250531" cy="1157288"/>
          </a:xfrm>
          <a:prstGeom prst="rect">
            <a:avLst/>
          </a:prstGeom>
          <a:solidFill>
            <a:srgbClr val="F8F9FA"/>
          </a:solidFill>
          <a:ln/>
        </p:spPr>
      </p:sp>
      <p:sp>
        <p:nvSpPr>
          <p:cNvPr id="6" name="Shape 3"/>
          <p:cNvSpPr/>
          <p:nvPr/>
        </p:nvSpPr>
        <p:spPr>
          <a:xfrm>
            <a:off x="214313" y="885825"/>
            <a:ext cx="28575" cy="1157288"/>
          </a:xfrm>
          <a:prstGeom prst="rect">
            <a:avLst/>
          </a:prstGeom>
          <a:solidFill>
            <a:srgbClr val="0D9488"/>
          </a:solidFill>
          <a:ln/>
        </p:spPr>
      </p:sp>
      <p:sp>
        <p:nvSpPr>
          <p:cNvPr id="7" name="Text 4"/>
          <p:cNvSpPr/>
          <p:nvPr/>
        </p:nvSpPr>
        <p:spPr>
          <a:xfrm>
            <a:off x="321469" y="1003697"/>
            <a:ext cx="1420462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238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Risk Management</a:t>
            </a:r>
            <a:endParaRPr lang="en-US" sz="1238" dirty="0"/>
          </a:p>
        </p:txBody>
      </p:sp>
      <p:sp>
        <p:nvSpPr>
          <p:cNvPr id="8" name="Text 5"/>
          <p:cNvSpPr/>
          <p:nvPr/>
        </p:nvSpPr>
        <p:spPr>
          <a:xfrm>
            <a:off x="1741931" y="1003697"/>
            <a:ext cx="2110867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238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is the process of identifying, </a:t>
            </a:r>
            <a:endParaRPr lang="en-US" sz="1238" dirty="0"/>
          </a:p>
        </p:txBody>
      </p:sp>
      <p:sp>
        <p:nvSpPr>
          <p:cNvPr id="9" name="Text 6"/>
          <p:cNvSpPr/>
          <p:nvPr/>
        </p:nvSpPr>
        <p:spPr>
          <a:xfrm>
            <a:off x="321469" y="1239441"/>
            <a:ext cx="3779937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238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assessing, and controlling financial, legal, strategic, </a:t>
            </a:r>
            <a:endParaRPr lang="en-US" sz="1238" dirty="0"/>
          </a:p>
        </p:txBody>
      </p:sp>
      <p:sp>
        <p:nvSpPr>
          <p:cNvPr id="10" name="Text 7"/>
          <p:cNvSpPr/>
          <p:nvPr/>
        </p:nvSpPr>
        <p:spPr>
          <a:xfrm>
            <a:off x="321469" y="1475184"/>
            <a:ext cx="3628885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238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and security risks to an organization's capital and </a:t>
            </a:r>
            <a:endParaRPr lang="en-US" sz="1238" dirty="0"/>
          </a:p>
        </p:txBody>
      </p:sp>
      <p:sp>
        <p:nvSpPr>
          <p:cNvPr id="11" name="Text 8"/>
          <p:cNvSpPr/>
          <p:nvPr/>
        </p:nvSpPr>
        <p:spPr>
          <a:xfrm>
            <a:off x="321469" y="1710928"/>
            <a:ext cx="690600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238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earnings. </a:t>
            </a:r>
            <a:endParaRPr lang="en-US" sz="1238" dirty="0"/>
          </a:p>
        </p:txBody>
      </p:sp>
      <p:sp>
        <p:nvSpPr>
          <p:cNvPr id="12" name="Shape 9"/>
          <p:cNvSpPr/>
          <p:nvPr/>
        </p:nvSpPr>
        <p:spPr>
          <a:xfrm>
            <a:off x="214313" y="2221706"/>
            <a:ext cx="214313" cy="214313"/>
          </a:xfrm>
          <a:prstGeom prst="ellipse">
            <a:avLst/>
          </a:prstGeom>
          <a:solidFill>
            <a:srgbClr val="0D9488"/>
          </a:solidFill>
          <a:ln/>
        </p:spPr>
      </p:sp>
      <p:sp>
        <p:nvSpPr>
          <p:cNvPr id="13" name="Text 10"/>
          <p:cNvSpPr/>
          <p:nvPr/>
        </p:nvSpPr>
        <p:spPr>
          <a:xfrm>
            <a:off x="214313" y="2221706"/>
            <a:ext cx="214313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837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</a:t>
            </a:r>
            <a:endParaRPr lang="en-US" sz="837" dirty="0"/>
          </a:p>
        </p:txBody>
      </p:sp>
      <p:sp>
        <p:nvSpPr>
          <p:cNvPr id="14" name="Text 11"/>
          <p:cNvSpPr/>
          <p:nvPr/>
        </p:nvSpPr>
        <p:spPr>
          <a:xfrm>
            <a:off x="535781" y="2230636"/>
            <a:ext cx="1179947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1E3A8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Risk Identification</a:t>
            </a:r>
            <a:endParaRPr lang="en-US" sz="942" dirty="0"/>
          </a:p>
        </p:txBody>
      </p:sp>
      <p:sp>
        <p:nvSpPr>
          <p:cNvPr id="15" name="Text 12"/>
          <p:cNvSpPr/>
          <p:nvPr/>
        </p:nvSpPr>
        <p:spPr>
          <a:xfrm>
            <a:off x="1715728" y="2230636"/>
            <a:ext cx="2534859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: Discover and document potential threats </a:t>
            </a:r>
            <a:endParaRPr lang="en-US" sz="942" dirty="0"/>
          </a:p>
        </p:txBody>
      </p:sp>
      <p:sp>
        <p:nvSpPr>
          <p:cNvPr id="16" name="Text 13"/>
          <p:cNvSpPr/>
          <p:nvPr/>
        </p:nvSpPr>
        <p:spPr>
          <a:xfrm>
            <a:off x="535781" y="2423517"/>
            <a:ext cx="3412592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and vulnerabilities that could negatively impact business </a:t>
            </a:r>
            <a:endParaRPr lang="en-US" sz="942" dirty="0"/>
          </a:p>
        </p:txBody>
      </p:sp>
      <p:sp>
        <p:nvSpPr>
          <p:cNvPr id="17" name="Text 14"/>
          <p:cNvSpPr/>
          <p:nvPr/>
        </p:nvSpPr>
        <p:spPr>
          <a:xfrm>
            <a:off x="535781" y="2616398"/>
            <a:ext cx="60334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objectives </a:t>
            </a:r>
            <a:endParaRPr lang="en-US" sz="942" dirty="0"/>
          </a:p>
        </p:txBody>
      </p:sp>
      <p:sp>
        <p:nvSpPr>
          <p:cNvPr id="18" name="Shape 15"/>
          <p:cNvSpPr/>
          <p:nvPr/>
        </p:nvSpPr>
        <p:spPr>
          <a:xfrm>
            <a:off x="214313" y="2907506"/>
            <a:ext cx="214313" cy="214313"/>
          </a:xfrm>
          <a:prstGeom prst="ellipse">
            <a:avLst/>
          </a:prstGeom>
          <a:solidFill>
            <a:srgbClr val="0D9488"/>
          </a:solidFill>
          <a:ln/>
        </p:spPr>
      </p:sp>
      <p:sp>
        <p:nvSpPr>
          <p:cNvPr id="19" name="Text 16"/>
          <p:cNvSpPr/>
          <p:nvPr/>
        </p:nvSpPr>
        <p:spPr>
          <a:xfrm>
            <a:off x="214313" y="2907506"/>
            <a:ext cx="214313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837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2</a:t>
            </a:r>
            <a:endParaRPr lang="en-US" sz="837" dirty="0"/>
          </a:p>
        </p:txBody>
      </p:sp>
      <p:sp>
        <p:nvSpPr>
          <p:cNvPr id="20" name="Text 17"/>
          <p:cNvSpPr/>
          <p:nvPr/>
        </p:nvSpPr>
        <p:spPr>
          <a:xfrm>
            <a:off x="535781" y="2916436"/>
            <a:ext cx="1064084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1E3A8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Risk Assessment</a:t>
            </a:r>
            <a:endParaRPr lang="en-US" sz="942" dirty="0"/>
          </a:p>
        </p:txBody>
      </p:sp>
      <p:sp>
        <p:nvSpPr>
          <p:cNvPr id="21" name="Text 18"/>
          <p:cNvSpPr/>
          <p:nvPr/>
        </p:nvSpPr>
        <p:spPr>
          <a:xfrm>
            <a:off x="1599865" y="2916436"/>
            <a:ext cx="2459515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: Analyze and evaluate the likelihood and </a:t>
            </a:r>
            <a:endParaRPr lang="en-US" sz="942" dirty="0"/>
          </a:p>
        </p:txBody>
      </p:sp>
      <p:sp>
        <p:nvSpPr>
          <p:cNvPr id="22" name="Text 19"/>
          <p:cNvSpPr/>
          <p:nvPr/>
        </p:nvSpPr>
        <p:spPr>
          <a:xfrm>
            <a:off x="535781" y="3109317"/>
            <a:ext cx="2059716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potential impact of identified risks </a:t>
            </a:r>
            <a:endParaRPr lang="en-US" sz="942" dirty="0"/>
          </a:p>
        </p:txBody>
      </p:sp>
      <p:sp>
        <p:nvSpPr>
          <p:cNvPr id="23" name="Shape 20"/>
          <p:cNvSpPr/>
          <p:nvPr/>
        </p:nvSpPr>
        <p:spPr>
          <a:xfrm>
            <a:off x="214313" y="3400425"/>
            <a:ext cx="214313" cy="214313"/>
          </a:xfrm>
          <a:prstGeom prst="ellipse">
            <a:avLst/>
          </a:prstGeom>
          <a:solidFill>
            <a:srgbClr val="0D9488"/>
          </a:solidFill>
          <a:ln/>
        </p:spPr>
      </p:sp>
      <p:sp>
        <p:nvSpPr>
          <p:cNvPr id="24" name="Text 21"/>
          <p:cNvSpPr/>
          <p:nvPr/>
        </p:nvSpPr>
        <p:spPr>
          <a:xfrm>
            <a:off x="214313" y="3400425"/>
            <a:ext cx="214313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837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3</a:t>
            </a:r>
            <a:endParaRPr lang="en-US" sz="837" dirty="0"/>
          </a:p>
        </p:txBody>
      </p:sp>
      <p:sp>
        <p:nvSpPr>
          <p:cNvPr id="25" name="Text 22"/>
          <p:cNvSpPr/>
          <p:nvPr/>
        </p:nvSpPr>
        <p:spPr>
          <a:xfrm>
            <a:off x="535781" y="3409355"/>
            <a:ext cx="977019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1E3A8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Risk Treatment</a:t>
            </a:r>
            <a:endParaRPr lang="en-US" sz="942" dirty="0"/>
          </a:p>
        </p:txBody>
      </p:sp>
      <p:sp>
        <p:nvSpPr>
          <p:cNvPr id="26" name="Text 23"/>
          <p:cNvSpPr/>
          <p:nvPr/>
        </p:nvSpPr>
        <p:spPr>
          <a:xfrm>
            <a:off x="1512801" y="3409355"/>
            <a:ext cx="287215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: Develop and implement strategies to mitigate, </a:t>
            </a:r>
            <a:endParaRPr lang="en-US" sz="942" dirty="0"/>
          </a:p>
        </p:txBody>
      </p:sp>
      <p:sp>
        <p:nvSpPr>
          <p:cNvPr id="27" name="Text 24"/>
          <p:cNvSpPr/>
          <p:nvPr/>
        </p:nvSpPr>
        <p:spPr>
          <a:xfrm>
            <a:off x="535781" y="3602236"/>
            <a:ext cx="1792272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transfer, avoid, or accept risks </a:t>
            </a:r>
            <a:endParaRPr lang="en-US" sz="942" dirty="0"/>
          </a:p>
        </p:txBody>
      </p:sp>
      <p:sp>
        <p:nvSpPr>
          <p:cNvPr id="28" name="Shape 25"/>
          <p:cNvSpPr/>
          <p:nvPr/>
        </p:nvSpPr>
        <p:spPr>
          <a:xfrm>
            <a:off x="214313" y="3893344"/>
            <a:ext cx="214313" cy="214313"/>
          </a:xfrm>
          <a:prstGeom prst="ellipse">
            <a:avLst/>
          </a:prstGeom>
          <a:solidFill>
            <a:srgbClr val="0D9488"/>
          </a:solidFill>
          <a:ln/>
        </p:spPr>
      </p:sp>
      <p:sp>
        <p:nvSpPr>
          <p:cNvPr id="29" name="Text 26"/>
          <p:cNvSpPr/>
          <p:nvPr/>
        </p:nvSpPr>
        <p:spPr>
          <a:xfrm>
            <a:off x="214313" y="3893344"/>
            <a:ext cx="214313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837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4</a:t>
            </a:r>
            <a:endParaRPr lang="en-US" sz="837" dirty="0"/>
          </a:p>
        </p:txBody>
      </p:sp>
      <p:sp>
        <p:nvSpPr>
          <p:cNvPr id="30" name="Text 27"/>
          <p:cNvSpPr/>
          <p:nvPr/>
        </p:nvSpPr>
        <p:spPr>
          <a:xfrm>
            <a:off x="535781" y="3902273"/>
            <a:ext cx="1024598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1E3A8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Risk Monitoring</a:t>
            </a:r>
            <a:endParaRPr lang="en-US" sz="942" dirty="0"/>
          </a:p>
        </p:txBody>
      </p:sp>
      <p:sp>
        <p:nvSpPr>
          <p:cNvPr id="31" name="Text 28"/>
          <p:cNvSpPr/>
          <p:nvPr/>
        </p:nvSpPr>
        <p:spPr>
          <a:xfrm>
            <a:off x="1560379" y="3902273"/>
            <a:ext cx="2690571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: Continuously track and review risks and the </a:t>
            </a:r>
            <a:endParaRPr lang="en-US" sz="942" dirty="0"/>
          </a:p>
        </p:txBody>
      </p:sp>
      <p:sp>
        <p:nvSpPr>
          <p:cNvPr id="32" name="Text 29"/>
          <p:cNvSpPr/>
          <p:nvPr/>
        </p:nvSpPr>
        <p:spPr>
          <a:xfrm>
            <a:off x="535781" y="4095155"/>
            <a:ext cx="1465278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effectiveness of controls </a:t>
            </a:r>
            <a:endParaRPr lang="en-US" sz="942" dirty="0"/>
          </a:p>
        </p:txBody>
      </p:sp>
      <p:sp>
        <p:nvSpPr>
          <p:cNvPr id="33" name="Shape 30"/>
          <p:cNvSpPr/>
          <p:nvPr/>
        </p:nvSpPr>
        <p:spPr>
          <a:xfrm>
            <a:off x="214313" y="4386263"/>
            <a:ext cx="214313" cy="214313"/>
          </a:xfrm>
          <a:prstGeom prst="ellipse">
            <a:avLst/>
          </a:prstGeom>
          <a:solidFill>
            <a:srgbClr val="0D9488"/>
          </a:solidFill>
          <a:ln/>
        </p:spPr>
      </p:sp>
      <p:sp>
        <p:nvSpPr>
          <p:cNvPr id="34" name="Text 31"/>
          <p:cNvSpPr/>
          <p:nvPr/>
        </p:nvSpPr>
        <p:spPr>
          <a:xfrm>
            <a:off x="214313" y="4386263"/>
            <a:ext cx="214313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837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5</a:t>
            </a:r>
            <a:endParaRPr lang="en-US" sz="837" dirty="0"/>
          </a:p>
        </p:txBody>
      </p:sp>
      <p:sp>
        <p:nvSpPr>
          <p:cNvPr id="35" name="Text 32"/>
          <p:cNvSpPr/>
          <p:nvPr/>
        </p:nvSpPr>
        <p:spPr>
          <a:xfrm>
            <a:off x="535781" y="4395192"/>
            <a:ext cx="942305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1E3A8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Risk Reporting</a:t>
            </a:r>
            <a:endParaRPr lang="en-US" sz="942" dirty="0"/>
          </a:p>
        </p:txBody>
      </p:sp>
      <p:sp>
        <p:nvSpPr>
          <p:cNvPr id="36" name="Text 33"/>
          <p:cNvSpPr/>
          <p:nvPr/>
        </p:nvSpPr>
        <p:spPr>
          <a:xfrm>
            <a:off x="1478087" y="4395192"/>
            <a:ext cx="2796667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: Communicate risk status to stakeholders and </a:t>
            </a:r>
            <a:endParaRPr lang="en-US" sz="942" dirty="0"/>
          </a:p>
        </p:txBody>
      </p:sp>
      <p:sp>
        <p:nvSpPr>
          <p:cNvPr id="37" name="Text 34"/>
          <p:cNvSpPr/>
          <p:nvPr/>
        </p:nvSpPr>
        <p:spPr>
          <a:xfrm>
            <a:off x="535781" y="4588073"/>
            <a:ext cx="635877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leadership </a:t>
            </a:r>
            <a:endParaRPr lang="en-US" sz="942" dirty="0"/>
          </a:p>
        </p:txBody>
      </p:sp>
      <p:pic>
        <p:nvPicPr>
          <p:cNvPr id="3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9891" y="1646495"/>
            <a:ext cx="3929063" cy="2472017"/>
          </a:xfrm>
          <a:prstGeom prst="rect">
            <a:avLst/>
          </a:prstGeom>
        </p:spPr>
      </p:pic>
      <p:sp>
        <p:nvSpPr>
          <p:cNvPr id="39" name="Text 35"/>
          <p:cNvSpPr/>
          <p:nvPr/>
        </p:nvSpPr>
        <p:spPr>
          <a:xfrm>
            <a:off x="5665245" y="4850606"/>
            <a:ext cx="3193005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6666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GRC101 - International Cybersecurity and Digital Forensics Academy </a:t>
            </a:r>
            <a:endParaRPr lang="en-US" sz="732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793581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9144000" cy="671513"/>
          </a:xfrm>
          <a:prstGeom prst="rect">
            <a:avLst/>
          </a:prstGeom>
          <a:solidFill>
            <a:srgbClr val="0D4A6B"/>
          </a:solidFill>
          <a:ln/>
        </p:spPr>
      </p:sp>
      <p:sp>
        <p:nvSpPr>
          <p:cNvPr id="4" name="Text 1"/>
          <p:cNvSpPr/>
          <p:nvPr/>
        </p:nvSpPr>
        <p:spPr>
          <a:xfrm>
            <a:off x="0" y="0"/>
            <a:ext cx="9144000" cy="671513"/>
          </a:xfrm>
          <a:prstGeom prst="rect">
            <a:avLst/>
          </a:prstGeom>
          <a:noFill/>
          <a:ln/>
        </p:spPr>
        <p:txBody>
          <a:bodyPr wrap="square" lIns="340233" tIns="170053" rIns="340233" bIns="170053" rtlCol="0" anchor="ctr">
            <a:spAutoFit/>
          </a:bodyPr>
          <a:lstStyle/>
          <a:p>
            <a:pPr marL="0" indent="0">
              <a:buNone/>
            </a:pPr>
            <a:r>
              <a:rPr lang="en-US" sz="2025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Compliance Deep Dive</a:t>
            </a:r>
            <a:endParaRPr lang="en-US" sz="2025" dirty="0"/>
          </a:p>
        </p:txBody>
      </p:sp>
      <p:sp>
        <p:nvSpPr>
          <p:cNvPr id="5" name="Shape 2"/>
          <p:cNvSpPr/>
          <p:nvPr/>
        </p:nvSpPr>
        <p:spPr>
          <a:xfrm>
            <a:off x="214313" y="885825"/>
            <a:ext cx="4250531" cy="1393031"/>
          </a:xfrm>
          <a:prstGeom prst="rect">
            <a:avLst/>
          </a:prstGeom>
          <a:solidFill>
            <a:srgbClr val="F8F9FA"/>
          </a:solidFill>
          <a:ln/>
        </p:spPr>
      </p:sp>
      <p:sp>
        <p:nvSpPr>
          <p:cNvPr id="6" name="Shape 3"/>
          <p:cNvSpPr/>
          <p:nvPr/>
        </p:nvSpPr>
        <p:spPr>
          <a:xfrm>
            <a:off x="214313" y="885825"/>
            <a:ext cx="28575" cy="1393031"/>
          </a:xfrm>
          <a:prstGeom prst="rect">
            <a:avLst/>
          </a:prstGeom>
          <a:solidFill>
            <a:srgbClr val="0D9488"/>
          </a:solidFill>
          <a:ln/>
        </p:spPr>
      </p:sp>
      <p:sp>
        <p:nvSpPr>
          <p:cNvPr id="7" name="Text 4"/>
          <p:cNvSpPr/>
          <p:nvPr/>
        </p:nvSpPr>
        <p:spPr>
          <a:xfrm>
            <a:off x="321469" y="1003697"/>
            <a:ext cx="918949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238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Compliance</a:t>
            </a:r>
            <a:endParaRPr lang="en-US" sz="1238" dirty="0"/>
          </a:p>
        </p:txBody>
      </p:sp>
      <p:sp>
        <p:nvSpPr>
          <p:cNvPr id="8" name="Text 5"/>
          <p:cNvSpPr/>
          <p:nvPr/>
        </p:nvSpPr>
        <p:spPr>
          <a:xfrm>
            <a:off x="1240417" y="1003697"/>
            <a:ext cx="2986422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238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refers to an organization's adherence to </a:t>
            </a:r>
            <a:endParaRPr lang="en-US" sz="1238" dirty="0"/>
          </a:p>
        </p:txBody>
      </p:sp>
      <p:sp>
        <p:nvSpPr>
          <p:cNvPr id="9" name="Text 6"/>
          <p:cNvSpPr/>
          <p:nvPr/>
        </p:nvSpPr>
        <p:spPr>
          <a:xfrm>
            <a:off x="321469" y="1239441"/>
            <a:ext cx="3498289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238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laws, regulations, guidelines, and specifications </a:t>
            </a:r>
            <a:endParaRPr lang="en-US" sz="1238" dirty="0"/>
          </a:p>
        </p:txBody>
      </p:sp>
      <p:sp>
        <p:nvSpPr>
          <p:cNvPr id="10" name="Text 7"/>
          <p:cNvSpPr/>
          <p:nvPr/>
        </p:nvSpPr>
        <p:spPr>
          <a:xfrm>
            <a:off x="321469" y="1475184"/>
            <a:ext cx="3415633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238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relevant to its business processes. Compliance </a:t>
            </a:r>
            <a:endParaRPr lang="en-US" sz="1238" dirty="0"/>
          </a:p>
        </p:txBody>
      </p:sp>
      <p:sp>
        <p:nvSpPr>
          <p:cNvPr id="11" name="Text 8"/>
          <p:cNvSpPr/>
          <p:nvPr/>
        </p:nvSpPr>
        <p:spPr>
          <a:xfrm>
            <a:off x="321469" y="1710928"/>
            <a:ext cx="3649340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238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programs are designed to ensure that companies </a:t>
            </a:r>
            <a:endParaRPr lang="en-US" sz="1238" dirty="0"/>
          </a:p>
        </p:txBody>
      </p:sp>
      <p:sp>
        <p:nvSpPr>
          <p:cNvPr id="12" name="Text 9"/>
          <p:cNvSpPr/>
          <p:nvPr/>
        </p:nvSpPr>
        <p:spPr>
          <a:xfrm>
            <a:off x="321469" y="1946672"/>
            <a:ext cx="3099578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238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follow all applicable rules and regulations. </a:t>
            </a:r>
            <a:endParaRPr lang="en-US" sz="1238" dirty="0"/>
          </a:p>
        </p:txBody>
      </p:sp>
      <p:sp>
        <p:nvSpPr>
          <p:cNvPr id="13" name="Shape 10"/>
          <p:cNvSpPr/>
          <p:nvPr/>
        </p:nvSpPr>
        <p:spPr>
          <a:xfrm>
            <a:off x="214313" y="2457450"/>
            <a:ext cx="4250531" cy="528638"/>
          </a:xfrm>
          <a:prstGeom prst="rect">
            <a:avLst/>
          </a:prstGeom>
          <a:solidFill>
            <a:srgbClr val="F8F9FA"/>
          </a:solidFill>
          <a:ln/>
        </p:spPr>
      </p:sp>
      <p:pic>
        <p:nvPicPr>
          <p:cNvPr id="1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750" y="2586038"/>
            <a:ext cx="128588" cy="171450"/>
          </a:xfrm>
          <a:prstGeom prst="rect">
            <a:avLst/>
          </a:prstGeom>
        </p:spPr>
      </p:pic>
      <p:sp>
        <p:nvSpPr>
          <p:cNvPr id="15" name="Text 11"/>
          <p:cNvSpPr/>
          <p:nvPr/>
        </p:nvSpPr>
        <p:spPr>
          <a:xfrm>
            <a:off x="521494" y="2537817"/>
            <a:ext cx="1347992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0D948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Internal Compliance:</a:t>
            </a:r>
            <a:endParaRPr lang="en-US" sz="942" dirty="0"/>
          </a:p>
        </p:txBody>
      </p:sp>
      <p:sp>
        <p:nvSpPr>
          <p:cNvPr id="16" name="Text 12"/>
          <p:cNvSpPr/>
          <p:nvPr/>
        </p:nvSpPr>
        <p:spPr>
          <a:xfrm>
            <a:off x="1869486" y="2537817"/>
            <a:ext cx="2262894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Adherence to organizational policies, </a:t>
            </a:r>
            <a:endParaRPr lang="en-US" sz="942" dirty="0"/>
          </a:p>
        </p:txBody>
      </p:sp>
      <p:sp>
        <p:nvSpPr>
          <p:cNvPr id="17" name="Text 13"/>
          <p:cNvSpPr/>
          <p:nvPr/>
        </p:nvSpPr>
        <p:spPr>
          <a:xfrm>
            <a:off x="521494" y="2730698"/>
            <a:ext cx="3664493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procedures, and standards established by the company itself </a:t>
            </a:r>
            <a:endParaRPr lang="en-US" sz="942" dirty="0"/>
          </a:p>
        </p:txBody>
      </p:sp>
      <p:sp>
        <p:nvSpPr>
          <p:cNvPr id="18" name="Shape 14"/>
          <p:cNvSpPr/>
          <p:nvPr/>
        </p:nvSpPr>
        <p:spPr>
          <a:xfrm>
            <a:off x="214313" y="3093244"/>
            <a:ext cx="4250531" cy="721519"/>
          </a:xfrm>
          <a:prstGeom prst="rect">
            <a:avLst/>
          </a:prstGeom>
          <a:solidFill>
            <a:srgbClr val="F8F9FA"/>
          </a:solidFill>
          <a:ln/>
        </p:spPr>
      </p:sp>
      <p:pic>
        <p:nvPicPr>
          <p:cNvPr id="1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750" y="3221831"/>
            <a:ext cx="171450" cy="171450"/>
          </a:xfrm>
          <a:prstGeom prst="rect">
            <a:avLst/>
          </a:prstGeom>
        </p:spPr>
      </p:pic>
      <p:sp>
        <p:nvSpPr>
          <p:cNvPr id="20" name="Text 15"/>
          <p:cNvSpPr/>
          <p:nvPr/>
        </p:nvSpPr>
        <p:spPr>
          <a:xfrm>
            <a:off x="564356" y="3173611"/>
            <a:ext cx="1359824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0D948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External Compliance:</a:t>
            </a:r>
            <a:endParaRPr lang="en-US" sz="942" dirty="0"/>
          </a:p>
        </p:txBody>
      </p:sp>
      <p:sp>
        <p:nvSpPr>
          <p:cNvPr id="21" name="Text 16"/>
          <p:cNvSpPr/>
          <p:nvPr/>
        </p:nvSpPr>
        <p:spPr>
          <a:xfrm>
            <a:off x="1924180" y="3173611"/>
            <a:ext cx="2194359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Adherence to laws, regulations, and </a:t>
            </a:r>
            <a:endParaRPr lang="en-US" sz="942" dirty="0"/>
          </a:p>
        </p:txBody>
      </p:sp>
      <p:sp>
        <p:nvSpPr>
          <p:cNvPr id="22" name="Text 17"/>
          <p:cNvSpPr/>
          <p:nvPr/>
        </p:nvSpPr>
        <p:spPr>
          <a:xfrm>
            <a:off x="564356" y="3366492"/>
            <a:ext cx="3822911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industry standards imposed by external authorities (e.g., GDPR, </a:t>
            </a:r>
            <a:endParaRPr lang="en-US" sz="942" dirty="0"/>
          </a:p>
        </p:txBody>
      </p:sp>
      <p:sp>
        <p:nvSpPr>
          <p:cNvPr id="23" name="Text 18"/>
          <p:cNvSpPr/>
          <p:nvPr/>
        </p:nvSpPr>
        <p:spPr>
          <a:xfrm>
            <a:off x="564356" y="3559373"/>
            <a:ext cx="724867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HIPAA, SOX) </a:t>
            </a:r>
            <a:endParaRPr lang="en-US" sz="942" dirty="0"/>
          </a:p>
        </p:txBody>
      </p:sp>
      <p:sp>
        <p:nvSpPr>
          <p:cNvPr id="24" name="Shape 19"/>
          <p:cNvSpPr/>
          <p:nvPr/>
        </p:nvSpPr>
        <p:spPr>
          <a:xfrm>
            <a:off x="214313" y="3921919"/>
            <a:ext cx="4250531" cy="721519"/>
          </a:xfrm>
          <a:prstGeom prst="rect">
            <a:avLst/>
          </a:prstGeom>
          <a:solidFill>
            <a:srgbClr val="F8F9FA"/>
          </a:solidFill>
          <a:ln/>
        </p:spPr>
      </p:sp>
      <p:pic>
        <p:nvPicPr>
          <p:cNvPr id="2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5750" y="4050506"/>
            <a:ext cx="171450" cy="171450"/>
          </a:xfrm>
          <a:prstGeom prst="rect">
            <a:avLst/>
          </a:prstGeom>
        </p:spPr>
      </p:pic>
      <p:sp>
        <p:nvSpPr>
          <p:cNvPr id="26" name="Text 20"/>
          <p:cNvSpPr/>
          <p:nvPr/>
        </p:nvSpPr>
        <p:spPr>
          <a:xfrm>
            <a:off x="564356" y="4002286"/>
            <a:ext cx="170984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0D948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Cybersecurity Compliance:</a:t>
            </a:r>
            <a:endParaRPr lang="en-US" sz="942" dirty="0"/>
          </a:p>
        </p:txBody>
      </p:sp>
      <p:sp>
        <p:nvSpPr>
          <p:cNvPr id="27" name="Text 21"/>
          <p:cNvSpPr/>
          <p:nvPr/>
        </p:nvSpPr>
        <p:spPr>
          <a:xfrm>
            <a:off x="2274196" y="4002286"/>
            <a:ext cx="1857989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Adherence to frameworks and </a:t>
            </a:r>
            <a:endParaRPr lang="en-US" sz="942" dirty="0"/>
          </a:p>
        </p:txBody>
      </p:sp>
      <p:sp>
        <p:nvSpPr>
          <p:cNvPr id="28" name="Text 22"/>
          <p:cNvSpPr/>
          <p:nvPr/>
        </p:nvSpPr>
        <p:spPr>
          <a:xfrm>
            <a:off x="564356" y="4195167"/>
            <a:ext cx="3775723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standards specifically designed to protect information systems </a:t>
            </a:r>
            <a:endParaRPr lang="en-US" sz="942" dirty="0"/>
          </a:p>
        </p:txBody>
      </p:sp>
      <p:sp>
        <p:nvSpPr>
          <p:cNvPr id="29" name="Text 23"/>
          <p:cNvSpPr/>
          <p:nvPr/>
        </p:nvSpPr>
        <p:spPr>
          <a:xfrm>
            <a:off x="564356" y="4388048"/>
            <a:ext cx="2144353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and data (e.g., NIST CSF, ISO 27001) </a:t>
            </a:r>
            <a:endParaRPr lang="en-US" sz="942" dirty="0"/>
          </a:p>
        </p:txBody>
      </p:sp>
      <p:sp>
        <p:nvSpPr>
          <p:cNvPr id="30" name="Shape 24"/>
          <p:cNvSpPr/>
          <p:nvPr/>
        </p:nvSpPr>
        <p:spPr>
          <a:xfrm>
            <a:off x="214313" y="4750594"/>
            <a:ext cx="4250531" cy="721519"/>
          </a:xfrm>
          <a:prstGeom prst="rect">
            <a:avLst/>
          </a:prstGeom>
          <a:solidFill>
            <a:srgbClr val="F8F9FA"/>
          </a:solidFill>
          <a:ln/>
        </p:spPr>
      </p:sp>
      <p:pic>
        <p:nvPicPr>
          <p:cNvPr id="31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5750" y="4879181"/>
            <a:ext cx="171450" cy="171450"/>
          </a:xfrm>
          <a:prstGeom prst="rect">
            <a:avLst/>
          </a:prstGeom>
        </p:spPr>
      </p:pic>
      <p:sp>
        <p:nvSpPr>
          <p:cNvPr id="32" name="Text 25"/>
          <p:cNvSpPr/>
          <p:nvPr/>
        </p:nvSpPr>
        <p:spPr>
          <a:xfrm>
            <a:off x="564356" y="4830961"/>
            <a:ext cx="1591159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0D948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Operational Compliance:</a:t>
            </a:r>
            <a:endParaRPr lang="en-US" sz="942" dirty="0"/>
          </a:p>
        </p:txBody>
      </p:sp>
      <p:sp>
        <p:nvSpPr>
          <p:cNvPr id="33" name="Text 26"/>
          <p:cNvSpPr/>
          <p:nvPr/>
        </p:nvSpPr>
        <p:spPr>
          <a:xfrm>
            <a:off x="2155515" y="4830961"/>
            <a:ext cx="1975386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Day-to-day activities that ensure </a:t>
            </a:r>
            <a:endParaRPr lang="en-US" sz="942" dirty="0"/>
          </a:p>
        </p:txBody>
      </p:sp>
      <p:sp>
        <p:nvSpPr>
          <p:cNvPr id="34" name="Text 27"/>
          <p:cNvSpPr/>
          <p:nvPr/>
        </p:nvSpPr>
        <p:spPr>
          <a:xfrm>
            <a:off x="564356" y="5023842"/>
            <a:ext cx="356381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business processes align with regulatory requirements and </a:t>
            </a:r>
            <a:endParaRPr lang="en-US" sz="942" dirty="0"/>
          </a:p>
        </p:txBody>
      </p:sp>
      <p:sp>
        <p:nvSpPr>
          <p:cNvPr id="35" name="Text 28"/>
          <p:cNvSpPr/>
          <p:nvPr/>
        </p:nvSpPr>
        <p:spPr>
          <a:xfrm>
            <a:off x="564356" y="5216723"/>
            <a:ext cx="95517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internal policies </a:t>
            </a:r>
            <a:endParaRPr lang="en-US" sz="942" dirty="0"/>
          </a:p>
        </p:txBody>
      </p:sp>
      <p:pic>
        <p:nvPicPr>
          <p:cNvPr id="36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79156" y="1446609"/>
            <a:ext cx="4250531" cy="3571875"/>
          </a:xfrm>
          <a:prstGeom prst="rect">
            <a:avLst/>
          </a:prstGeom>
        </p:spPr>
      </p:pic>
      <p:sp>
        <p:nvSpPr>
          <p:cNvPr id="37" name="Text 29"/>
          <p:cNvSpPr/>
          <p:nvPr/>
        </p:nvSpPr>
        <p:spPr>
          <a:xfrm>
            <a:off x="5665245" y="5500688"/>
            <a:ext cx="3193005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6666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GRC101 - International Cybersecurity and Digital Forensics Academy </a:t>
            </a:r>
            <a:endParaRPr lang="en-US" sz="732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9144000" cy="671513"/>
          </a:xfrm>
          <a:prstGeom prst="rect">
            <a:avLst/>
          </a:prstGeom>
          <a:solidFill>
            <a:srgbClr val="0D4A6B"/>
          </a:solidFill>
          <a:ln/>
        </p:spPr>
      </p:sp>
      <p:sp>
        <p:nvSpPr>
          <p:cNvPr id="4" name="Text 1"/>
          <p:cNvSpPr/>
          <p:nvPr/>
        </p:nvSpPr>
        <p:spPr>
          <a:xfrm>
            <a:off x="0" y="0"/>
            <a:ext cx="9144000" cy="671513"/>
          </a:xfrm>
          <a:prstGeom prst="rect">
            <a:avLst/>
          </a:prstGeom>
          <a:noFill/>
          <a:ln/>
        </p:spPr>
        <p:txBody>
          <a:bodyPr wrap="square" lIns="340233" tIns="170053" rIns="340233" bIns="170053" rtlCol="0" anchor="ctr">
            <a:spAutoFit/>
          </a:bodyPr>
          <a:lstStyle/>
          <a:p>
            <a:pPr marL="0" indent="0">
              <a:buNone/>
            </a:pPr>
            <a:r>
              <a:rPr lang="en-US" sz="2025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Key GRC Frameworks</a:t>
            </a:r>
            <a:endParaRPr lang="en-US" sz="2025" dirty="0"/>
          </a:p>
        </p:txBody>
      </p:sp>
      <p:sp>
        <p:nvSpPr>
          <p:cNvPr id="5" name="Shape 2"/>
          <p:cNvSpPr/>
          <p:nvPr/>
        </p:nvSpPr>
        <p:spPr>
          <a:xfrm>
            <a:off x="357188" y="1028700"/>
            <a:ext cx="285750" cy="285750"/>
          </a:xfrm>
          <a:prstGeom prst="ellipse">
            <a:avLst/>
          </a:prstGeom>
          <a:solidFill>
            <a:srgbClr val="0D9488"/>
          </a:solidFill>
          <a:ln/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338" y="1085850"/>
            <a:ext cx="171450" cy="17145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50094" y="1042988"/>
            <a:ext cx="2648238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1E3A8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NIST Cybersecurity Framework </a:t>
            </a:r>
            <a:endParaRPr lang="en-US" sz="1350" dirty="0"/>
          </a:p>
        </p:txBody>
      </p:sp>
      <p:sp>
        <p:nvSpPr>
          <p:cNvPr id="8" name="Text 4"/>
          <p:cNvSpPr/>
          <p:nvPr/>
        </p:nvSpPr>
        <p:spPr>
          <a:xfrm>
            <a:off x="357188" y="1385888"/>
            <a:ext cx="3982641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A voluntary framework of standards, guidelines, and best practices to manage cybersecurity risk. </a:t>
            </a:r>
            <a:endParaRPr lang="en-US" sz="837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7188" y="1864519"/>
            <a:ext cx="107156" cy="10715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535781" y="1835944"/>
            <a:ext cx="3505628" cy="16073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85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Six core functions: Govern, Identify, Protect, Detect, Respond, Recover</a:t>
            </a:r>
            <a:endParaRPr lang="en-US" sz="785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7188" y="2082403"/>
            <a:ext cx="107156" cy="107156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535781" y="2053828"/>
            <a:ext cx="2643132" cy="16073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85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Flexible implementation for organizations of all sizes</a:t>
            </a:r>
            <a:endParaRPr lang="en-US" sz="785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7188" y="2300288"/>
            <a:ext cx="107156" cy="107156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535781" y="2271713"/>
            <a:ext cx="2582466" cy="16073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85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Risk-based approach to cybersecurity management</a:t>
            </a:r>
            <a:endParaRPr lang="en-US" sz="785" dirty="0"/>
          </a:p>
        </p:txBody>
      </p:sp>
      <p:sp>
        <p:nvSpPr>
          <p:cNvPr id="15" name="Shape 8"/>
          <p:cNvSpPr/>
          <p:nvPr/>
        </p:nvSpPr>
        <p:spPr>
          <a:xfrm>
            <a:off x="4804172" y="1028700"/>
            <a:ext cx="285750" cy="285750"/>
          </a:xfrm>
          <a:prstGeom prst="ellipse">
            <a:avLst/>
          </a:prstGeom>
          <a:solidFill>
            <a:srgbClr val="1E3A8A"/>
          </a:solidFill>
          <a:ln/>
        </p:spPr>
      </p:sp>
      <p:pic>
        <p:nvPicPr>
          <p:cNvPr id="16" name="Image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50606" y="1085850"/>
            <a:ext cx="192881" cy="171450"/>
          </a:xfrm>
          <a:prstGeom prst="rect">
            <a:avLst/>
          </a:prstGeom>
        </p:spPr>
      </p:pic>
      <p:sp>
        <p:nvSpPr>
          <p:cNvPr id="17" name="Text 9"/>
          <p:cNvSpPr/>
          <p:nvPr/>
        </p:nvSpPr>
        <p:spPr>
          <a:xfrm>
            <a:off x="5197078" y="1042988"/>
            <a:ext cx="1493183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1E3A8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COSO Framework </a:t>
            </a:r>
            <a:endParaRPr lang="en-US" sz="1350" dirty="0"/>
          </a:p>
        </p:txBody>
      </p:sp>
      <p:sp>
        <p:nvSpPr>
          <p:cNvPr id="18" name="Text 10"/>
          <p:cNvSpPr/>
          <p:nvPr/>
        </p:nvSpPr>
        <p:spPr>
          <a:xfrm>
            <a:off x="4804172" y="1385888"/>
            <a:ext cx="3982641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Provides guidance on enterprise risk management, internal control, and fraud deterrence. </a:t>
            </a:r>
            <a:endParaRPr lang="en-US" sz="837" dirty="0"/>
          </a:p>
        </p:txBody>
      </p:sp>
      <p:pic>
        <p:nvPicPr>
          <p:cNvPr id="19" name="Image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04172" y="1864519"/>
            <a:ext cx="107156" cy="107156"/>
          </a:xfrm>
          <a:prstGeom prst="rect">
            <a:avLst/>
          </a:prstGeom>
        </p:spPr>
      </p:pic>
      <p:sp>
        <p:nvSpPr>
          <p:cNvPr id="20" name="Text 11"/>
          <p:cNvSpPr/>
          <p:nvPr/>
        </p:nvSpPr>
        <p:spPr>
          <a:xfrm>
            <a:off x="4982766" y="1835944"/>
            <a:ext cx="3804047" cy="321469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85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Five components: Control Environment, Risk Assessment, Control Activities, Information &amp; Communication, Monitoring</a:t>
            </a:r>
            <a:endParaRPr lang="en-US" sz="785" dirty="0"/>
          </a:p>
        </p:txBody>
      </p:sp>
      <p:pic>
        <p:nvPicPr>
          <p:cNvPr id="21" name="Image 7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04172" y="2243138"/>
            <a:ext cx="107156" cy="107156"/>
          </a:xfrm>
          <a:prstGeom prst="rect">
            <a:avLst/>
          </a:prstGeom>
        </p:spPr>
      </p:pic>
      <p:sp>
        <p:nvSpPr>
          <p:cNvPr id="22" name="Text 12"/>
          <p:cNvSpPr/>
          <p:nvPr/>
        </p:nvSpPr>
        <p:spPr>
          <a:xfrm>
            <a:off x="4982766" y="2214563"/>
            <a:ext cx="2916269" cy="16073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85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Focuses on organizational objectives and internal controls</a:t>
            </a:r>
            <a:endParaRPr lang="en-US" sz="785" dirty="0"/>
          </a:p>
        </p:txBody>
      </p:sp>
      <p:pic>
        <p:nvPicPr>
          <p:cNvPr id="23" name="Image 8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04172" y="2461022"/>
            <a:ext cx="107156" cy="107156"/>
          </a:xfrm>
          <a:prstGeom prst="rect">
            <a:avLst/>
          </a:prstGeom>
        </p:spPr>
      </p:pic>
      <p:sp>
        <p:nvSpPr>
          <p:cNvPr id="24" name="Text 13"/>
          <p:cNvSpPr/>
          <p:nvPr/>
        </p:nvSpPr>
        <p:spPr>
          <a:xfrm>
            <a:off x="4982766" y="2432447"/>
            <a:ext cx="2518730" cy="16073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85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Widely adopted for financial reporting compliance</a:t>
            </a:r>
            <a:endParaRPr lang="en-US" sz="785" dirty="0"/>
          </a:p>
        </p:txBody>
      </p:sp>
      <p:sp>
        <p:nvSpPr>
          <p:cNvPr id="25" name="Shape 14"/>
          <p:cNvSpPr/>
          <p:nvPr/>
        </p:nvSpPr>
        <p:spPr>
          <a:xfrm>
            <a:off x="357188" y="3114675"/>
            <a:ext cx="285750" cy="285750"/>
          </a:xfrm>
          <a:prstGeom prst="ellipse">
            <a:avLst/>
          </a:prstGeom>
          <a:solidFill>
            <a:srgbClr val="EA580C"/>
          </a:solidFill>
          <a:ln/>
        </p:spPr>
      </p:sp>
      <p:pic>
        <p:nvPicPr>
          <p:cNvPr id="26" name="Image 9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5053" y="3171825"/>
            <a:ext cx="150019" cy="171450"/>
          </a:xfrm>
          <a:prstGeom prst="rect">
            <a:avLst/>
          </a:prstGeom>
        </p:spPr>
      </p:pic>
      <p:sp>
        <p:nvSpPr>
          <p:cNvPr id="27" name="Text 15"/>
          <p:cNvSpPr/>
          <p:nvPr/>
        </p:nvSpPr>
        <p:spPr>
          <a:xfrm>
            <a:off x="750094" y="3128963"/>
            <a:ext cx="832582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1E3A8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ISO 27001 </a:t>
            </a:r>
            <a:endParaRPr lang="en-US" sz="1350" dirty="0"/>
          </a:p>
        </p:txBody>
      </p:sp>
      <p:sp>
        <p:nvSpPr>
          <p:cNvPr id="28" name="Text 16"/>
          <p:cNvSpPr/>
          <p:nvPr/>
        </p:nvSpPr>
        <p:spPr>
          <a:xfrm>
            <a:off x="357188" y="3471863"/>
            <a:ext cx="3982641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International standard for information security management systems (ISMS). </a:t>
            </a:r>
            <a:endParaRPr lang="en-US" sz="837" dirty="0"/>
          </a:p>
        </p:txBody>
      </p:sp>
      <p:pic>
        <p:nvPicPr>
          <p:cNvPr id="29" name="Image 10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7188" y="3950494"/>
            <a:ext cx="107156" cy="107156"/>
          </a:xfrm>
          <a:prstGeom prst="rect">
            <a:avLst/>
          </a:prstGeom>
        </p:spPr>
      </p:pic>
      <p:sp>
        <p:nvSpPr>
          <p:cNvPr id="30" name="Text 17"/>
          <p:cNvSpPr/>
          <p:nvPr/>
        </p:nvSpPr>
        <p:spPr>
          <a:xfrm>
            <a:off x="535781" y="3921919"/>
            <a:ext cx="2900418" cy="16073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85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Risk-based approach with 114 controls across 14 domains</a:t>
            </a:r>
            <a:endParaRPr lang="en-US" sz="785" dirty="0"/>
          </a:p>
        </p:txBody>
      </p:sp>
      <p:pic>
        <p:nvPicPr>
          <p:cNvPr id="31" name="Image 11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7188" y="4168378"/>
            <a:ext cx="107156" cy="107156"/>
          </a:xfrm>
          <a:prstGeom prst="rect">
            <a:avLst/>
          </a:prstGeom>
        </p:spPr>
      </p:pic>
      <p:sp>
        <p:nvSpPr>
          <p:cNvPr id="32" name="Text 18"/>
          <p:cNvSpPr/>
          <p:nvPr/>
        </p:nvSpPr>
        <p:spPr>
          <a:xfrm>
            <a:off x="535781" y="4139803"/>
            <a:ext cx="2000417" cy="16073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85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Plan-Do-Check-Act (PDCA) methodology</a:t>
            </a:r>
            <a:endParaRPr lang="en-US" sz="785" dirty="0"/>
          </a:p>
        </p:txBody>
      </p:sp>
      <p:pic>
        <p:nvPicPr>
          <p:cNvPr id="33" name="Image 1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7188" y="4386263"/>
            <a:ext cx="107156" cy="107156"/>
          </a:xfrm>
          <a:prstGeom prst="rect">
            <a:avLst/>
          </a:prstGeom>
        </p:spPr>
      </p:pic>
      <p:sp>
        <p:nvSpPr>
          <p:cNvPr id="34" name="Text 19"/>
          <p:cNvSpPr/>
          <p:nvPr/>
        </p:nvSpPr>
        <p:spPr>
          <a:xfrm>
            <a:off x="535781" y="4357688"/>
            <a:ext cx="2496015" cy="16073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85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Certification available to demonstrate compliance</a:t>
            </a:r>
            <a:endParaRPr lang="en-US" sz="785" dirty="0"/>
          </a:p>
        </p:txBody>
      </p:sp>
      <p:sp>
        <p:nvSpPr>
          <p:cNvPr id="35" name="Shape 20"/>
          <p:cNvSpPr/>
          <p:nvPr/>
        </p:nvSpPr>
        <p:spPr>
          <a:xfrm>
            <a:off x="4804172" y="3114675"/>
            <a:ext cx="285750" cy="285750"/>
          </a:xfrm>
          <a:prstGeom prst="ellipse">
            <a:avLst/>
          </a:prstGeom>
          <a:solidFill>
            <a:srgbClr val="0D9488"/>
          </a:solidFill>
          <a:ln/>
        </p:spPr>
      </p:sp>
      <p:pic>
        <p:nvPicPr>
          <p:cNvPr id="36" name="Image 13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39891" y="3171825"/>
            <a:ext cx="214313" cy="171450"/>
          </a:xfrm>
          <a:prstGeom prst="rect">
            <a:avLst/>
          </a:prstGeom>
        </p:spPr>
      </p:pic>
      <p:sp>
        <p:nvSpPr>
          <p:cNvPr id="37" name="Text 21"/>
          <p:cNvSpPr/>
          <p:nvPr/>
        </p:nvSpPr>
        <p:spPr>
          <a:xfrm>
            <a:off x="5197078" y="3128963"/>
            <a:ext cx="523447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1E3A8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COBIT </a:t>
            </a:r>
            <a:endParaRPr lang="en-US" sz="1350" dirty="0"/>
          </a:p>
        </p:txBody>
      </p:sp>
      <p:sp>
        <p:nvSpPr>
          <p:cNvPr id="38" name="Text 22"/>
          <p:cNvSpPr/>
          <p:nvPr/>
        </p:nvSpPr>
        <p:spPr>
          <a:xfrm>
            <a:off x="4804172" y="3471863"/>
            <a:ext cx="3982641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Framework for IT governance and management created by ISACA. </a:t>
            </a:r>
            <a:endParaRPr lang="en-US" sz="837" dirty="0"/>
          </a:p>
        </p:txBody>
      </p:sp>
      <p:pic>
        <p:nvPicPr>
          <p:cNvPr id="39" name="Image 14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04172" y="3779044"/>
            <a:ext cx="107156" cy="107156"/>
          </a:xfrm>
          <a:prstGeom prst="rect">
            <a:avLst/>
          </a:prstGeom>
        </p:spPr>
      </p:pic>
      <p:sp>
        <p:nvSpPr>
          <p:cNvPr id="40" name="Text 23"/>
          <p:cNvSpPr/>
          <p:nvPr/>
        </p:nvSpPr>
        <p:spPr>
          <a:xfrm>
            <a:off x="4982766" y="3750469"/>
            <a:ext cx="2992143" cy="16073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85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Bridges the gap between business goals and IT governance</a:t>
            </a:r>
            <a:endParaRPr lang="en-US" sz="785" dirty="0"/>
          </a:p>
        </p:txBody>
      </p:sp>
      <p:pic>
        <p:nvPicPr>
          <p:cNvPr id="41" name="Image 15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04172" y="3996928"/>
            <a:ext cx="107156" cy="107156"/>
          </a:xfrm>
          <a:prstGeom prst="rect">
            <a:avLst/>
          </a:prstGeom>
        </p:spPr>
      </p:pic>
      <p:sp>
        <p:nvSpPr>
          <p:cNvPr id="42" name="Text 24"/>
          <p:cNvSpPr/>
          <p:nvPr/>
        </p:nvSpPr>
        <p:spPr>
          <a:xfrm>
            <a:off x="4982766" y="3968353"/>
            <a:ext cx="2199717" cy="16073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85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40 governance and management objectives</a:t>
            </a:r>
            <a:endParaRPr lang="en-US" sz="785" dirty="0"/>
          </a:p>
        </p:txBody>
      </p:sp>
      <p:pic>
        <p:nvPicPr>
          <p:cNvPr id="43" name="Image 1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04172" y="4214813"/>
            <a:ext cx="107156" cy="107156"/>
          </a:xfrm>
          <a:prstGeom prst="rect">
            <a:avLst/>
          </a:prstGeom>
        </p:spPr>
      </p:pic>
      <p:sp>
        <p:nvSpPr>
          <p:cNvPr id="44" name="Text 25"/>
          <p:cNvSpPr/>
          <p:nvPr/>
        </p:nvSpPr>
        <p:spPr>
          <a:xfrm>
            <a:off x="4982766" y="4186238"/>
            <a:ext cx="3570033" cy="16073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85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Focuses on value creation, risk optimization, and resource optimization</a:t>
            </a:r>
            <a:endParaRPr lang="en-US" sz="785" dirty="0"/>
          </a:p>
        </p:txBody>
      </p:sp>
      <p:sp>
        <p:nvSpPr>
          <p:cNvPr id="45" name="Text 26"/>
          <p:cNvSpPr/>
          <p:nvPr/>
        </p:nvSpPr>
        <p:spPr>
          <a:xfrm>
            <a:off x="5665245" y="4850606"/>
            <a:ext cx="3193005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6666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GRC101 - International Cybersecurity and Digital Forensics Academy </a:t>
            </a:r>
            <a:endParaRPr lang="en-US" sz="732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9144000" cy="671513"/>
          </a:xfrm>
          <a:prstGeom prst="rect">
            <a:avLst/>
          </a:prstGeom>
          <a:solidFill>
            <a:srgbClr val="0D4A6B"/>
          </a:solidFill>
          <a:ln/>
        </p:spPr>
      </p:sp>
      <p:sp>
        <p:nvSpPr>
          <p:cNvPr id="4" name="Text 1"/>
          <p:cNvSpPr/>
          <p:nvPr/>
        </p:nvSpPr>
        <p:spPr>
          <a:xfrm>
            <a:off x="0" y="0"/>
            <a:ext cx="9144000" cy="671513"/>
          </a:xfrm>
          <a:prstGeom prst="rect">
            <a:avLst/>
          </a:prstGeom>
          <a:noFill/>
          <a:ln/>
        </p:spPr>
        <p:txBody>
          <a:bodyPr wrap="square" lIns="340233" tIns="170053" rIns="340233" bIns="170053" rtlCol="0" anchor="ctr">
            <a:spAutoFit/>
          </a:bodyPr>
          <a:lstStyle/>
          <a:p>
            <a:pPr marL="0" indent="0">
              <a:buNone/>
            </a:pPr>
            <a:r>
              <a:rPr lang="en-US" sz="2025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GRC Implementation Challenges</a:t>
            </a:r>
            <a:endParaRPr lang="en-US" sz="2025" dirty="0"/>
          </a:p>
        </p:txBody>
      </p:sp>
      <p:sp>
        <p:nvSpPr>
          <p:cNvPr id="5" name="Shape 2"/>
          <p:cNvSpPr/>
          <p:nvPr/>
        </p:nvSpPr>
        <p:spPr>
          <a:xfrm>
            <a:off x="214313" y="885825"/>
            <a:ext cx="4250531" cy="1071563"/>
          </a:xfrm>
          <a:prstGeom prst="rect">
            <a:avLst/>
          </a:prstGeom>
          <a:solidFill>
            <a:srgbClr val="F8F9FA"/>
          </a:solidFill>
          <a:ln/>
        </p:spPr>
      </p:sp>
      <p:sp>
        <p:nvSpPr>
          <p:cNvPr id="6" name="Shape 3"/>
          <p:cNvSpPr/>
          <p:nvPr/>
        </p:nvSpPr>
        <p:spPr>
          <a:xfrm>
            <a:off x="214313" y="885825"/>
            <a:ext cx="28575" cy="1071563"/>
          </a:xfrm>
          <a:prstGeom prst="rect">
            <a:avLst/>
          </a:prstGeom>
          <a:solidFill>
            <a:srgbClr val="0D9488"/>
          </a:solidFill>
          <a:ln/>
        </p:spPr>
      </p:sp>
      <p:sp>
        <p:nvSpPr>
          <p:cNvPr id="7" name="Text 4"/>
          <p:cNvSpPr/>
          <p:nvPr/>
        </p:nvSpPr>
        <p:spPr>
          <a:xfrm>
            <a:off x="214313" y="885825"/>
            <a:ext cx="4250531" cy="1071563"/>
          </a:xfrm>
          <a:prstGeom prst="rect">
            <a:avLst/>
          </a:prstGeom>
          <a:noFill/>
          <a:ln/>
        </p:spPr>
        <p:txBody>
          <a:bodyPr wrap="square" lIns="127508" tIns="127508" rIns="127508" bIns="127508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Organizations face numerous challenges when implementing GRC programs. Understanding these obstacles and their solutions is critical for successful implementation. </a:t>
            </a:r>
            <a:endParaRPr lang="en-US" sz="1046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750" y="2250281"/>
            <a:ext cx="171450" cy="17145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64356" y="2216348"/>
            <a:ext cx="1135968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1E3A8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Siloed Operations</a:t>
            </a:r>
            <a:endParaRPr lang="en-US" sz="942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4356" y="2464594"/>
            <a:ext cx="100013" cy="114300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664369" y="2443163"/>
            <a:ext cx="3392081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0D948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Solution: Integrated GRC platforms and cross-functional teams </a:t>
            </a:r>
            <a:endParaRPr lang="en-US" sz="837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750" y="2900363"/>
            <a:ext cx="171450" cy="171450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564356" y="2866430"/>
            <a:ext cx="1652243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1E3A8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Lack of Executive Support</a:t>
            </a:r>
            <a:endParaRPr lang="en-US" sz="942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4356" y="3114675"/>
            <a:ext cx="100013" cy="114300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664369" y="3093244"/>
            <a:ext cx="2933626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0D948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Solution: Demonstrate ROI and risk reduction benefits </a:t>
            </a:r>
            <a:endParaRPr lang="en-US" sz="837" dirty="0"/>
          </a:p>
        </p:txBody>
      </p:sp>
      <p:pic>
        <p:nvPicPr>
          <p:cNvPr id="16" name="Image 5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750" y="3550444"/>
            <a:ext cx="171450" cy="171450"/>
          </a:xfrm>
          <a:prstGeom prst="rect">
            <a:avLst/>
          </a:prstGeom>
        </p:spPr>
      </p:pic>
      <p:sp>
        <p:nvSpPr>
          <p:cNvPr id="17" name="Text 9"/>
          <p:cNvSpPr/>
          <p:nvPr/>
        </p:nvSpPr>
        <p:spPr>
          <a:xfrm>
            <a:off x="564356" y="3516511"/>
            <a:ext cx="1362782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1E3A8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Resource Constraints</a:t>
            </a:r>
            <a:endParaRPr lang="en-US" sz="942" dirty="0"/>
          </a:p>
        </p:txBody>
      </p:sp>
      <p:pic>
        <p:nvPicPr>
          <p:cNvPr id="18" name="Image 6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4356" y="3764756"/>
            <a:ext cx="100013" cy="114300"/>
          </a:xfrm>
          <a:prstGeom prst="rect">
            <a:avLst/>
          </a:prstGeom>
        </p:spPr>
      </p:pic>
      <p:sp>
        <p:nvSpPr>
          <p:cNvPr id="19" name="Text 10"/>
          <p:cNvSpPr/>
          <p:nvPr/>
        </p:nvSpPr>
        <p:spPr>
          <a:xfrm>
            <a:off x="664369" y="3743325"/>
            <a:ext cx="324362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0D948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Solution: Phased implementation approach and automation </a:t>
            </a:r>
            <a:endParaRPr lang="en-US" sz="837" dirty="0"/>
          </a:p>
        </p:txBody>
      </p:sp>
      <p:pic>
        <p:nvPicPr>
          <p:cNvPr id="20" name="Image 7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750" y="4200525"/>
            <a:ext cx="171450" cy="171450"/>
          </a:xfrm>
          <a:prstGeom prst="rect">
            <a:avLst/>
          </a:prstGeom>
        </p:spPr>
      </p:pic>
      <p:sp>
        <p:nvSpPr>
          <p:cNvPr id="21" name="Text 11"/>
          <p:cNvSpPr/>
          <p:nvPr/>
        </p:nvSpPr>
        <p:spPr>
          <a:xfrm>
            <a:off x="564356" y="4166592"/>
            <a:ext cx="1376149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1E3A8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Resistance to Change</a:t>
            </a:r>
            <a:endParaRPr lang="en-US" sz="942" dirty="0"/>
          </a:p>
        </p:txBody>
      </p:sp>
      <p:pic>
        <p:nvPicPr>
          <p:cNvPr id="22" name="Image 8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4356" y="4414838"/>
            <a:ext cx="100013" cy="114300"/>
          </a:xfrm>
          <a:prstGeom prst="rect">
            <a:avLst/>
          </a:prstGeom>
        </p:spPr>
      </p:pic>
      <p:sp>
        <p:nvSpPr>
          <p:cNvPr id="23" name="Text 12"/>
          <p:cNvSpPr/>
          <p:nvPr/>
        </p:nvSpPr>
        <p:spPr>
          <a:xfrm>
            <a:off x="664369" y="4393406"/>
            <a:ext cx="3432907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0D948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Solution: Stakeholder engagement and comprehensive training </a:t>
            </a:r>
            <a:endParaRPr lang="en-US" sz="837" dirty="0"/>
          </a:p>
        </p:txBody>
      </p:sp>
      <p:pic>
        <p:nvPicPr>
          <p:cNvPr id="24" name="Image 9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79156" y="1025128"/>
            <a:ext cx="4250531" cy="3571875"/>
          </a:xfrm>
          <a:prstGeom prst="rect">
            <a:avLst/>
          </a:prstGeom>
        </p:spPr>
      </p:pic>
      <p:sp>
        <p:nvSpPr>
          <p:cNvPr id="25" name="Text 13"/>
          <p:cNvSpPr/>
          <p:nvPr/>
        </p:nvSpPr>
        <p:spPr>
          <a:xfrm>
            <a:off x="5665245" y="4850606"/>
            <a:ext cx="3193005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6666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GRC101 - International Cybersecurity and Digital Forensics Academy </a:t>
            </a:r>
            <a:endParaRPr lang="en-US" sz="732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1084</Words>
  <Application>Microsoft Office PowerPoint</Application>
  <PresentationFormat>On-screen Show (16:9)</PresentationFormat>
  <Paragraphs>174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Noto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Aminu Idris</cp:lastModifiedBy>
  <cp:revision>3</cp:revision>
  <dcterms:created xsi:type="dcterms:W3CDTF">2025-07-17T20:39:25Z</dcterms:created>
  <dcterms:modified xsi:type="dcterms:W3CDTF">2025-07-19T14:00:43Z</dcterms:modified>
</cp:coreProperties>
</file>